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5"/>
  </p:notesMasterIdLst>
  <p:handoutMasterIdLst>
    <p:handoutMasterId r:id="rId16"/>
  </p:handoutMasterIdLst>
  <p:sldIdLst>
    <p:sldId id="256" r:id="rId2"/>
    <p:sldId id="295" r:id="rId3"/>
    <p:sldId id="298" r:id="rId4"/>
    <p:sldId id="296" r:id="rId5"/>
    <p:sldId id="297" r:id="rId6"/>
    <p:sldId id="257" r:id="rId7"/>
    <p:sldId id="288" r:id="rId8"/>
    <p:sldId id="289" r:id="rId9"/>
    <p:sldId id="290" r:id="rId10"/>
    <p:sldId id="291" r:id="rId11"/>
    <p:sldId id="294" r:id="rId12"/>
    <p:sldId id="293" r:id="rId13"/>
    <p:sldId id="299" r:id="rId14"/>
  </p:sldIdLst>
  <p:sldSz cx="9693275" cy="6765925"/>
  <p:notesSz cx="7023100" cy="9309100"/>
  <p:defaultTextStyle>
    <a:defPPr>
      <a:defRPr lang="en-US"/>
    </a:defPPr>
    <a:lvl1pPr algn="l" rtl="0" eaLnBrk="0" fontAlgn="base" hangingPunct="0">
      <a:spcBef>
        <a:spcPct val="0"/>
      </a:spcBef>
      <a:spcAft>
        <a:spcPct val="0"/>
      </a:spcAft>
      <a:defRPr sz="28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8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8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Garamond" pitchFamily="18" charset="0"/>
        <a:ea typeface="+mn-ea"/>
        <a:cs typeface="+mn-cs"/>
      </a:defRPr>
    </a:lvl5pPr>
    <a:lvl6pPr marL="2286000" algn="l" defTabSz="914400" rtl="0" eaLnBrk="1" latinLnBrk="0" hangingPunct="1">
      <a:defRPr sz="2800" kern="1200">
        <a:solidFill>
          <a:schemeClr val="tx1"/>
        </a:solidFill>
        <a:latin typeface="Garamond" pitchFamily="18" charset="0"/>
        <a:ea typeface="+mn-ea"/>
        <a:cs typeface="+mn-cs"/>
      </a:defRPr>
    </a:lvl6pPr>
    <a:lvl7pPr marL="2743200" algn="l" defTabSz="914400" rtl="0" eaLnBrk="1" latinLnBrk="0" hangingPunct="1">
      <a:defRPr sz="2800" kern="1200">
        <a:solidFill>
          <a:schemeClr val="tx1"/>
        </a:solidFill>
        <a:latin typeface="Garamond" pitchFamily="18" charset="0"/>
        <a:ea typeface="+mn-ea"/>
        <a:cs typeface="+mn-cs"/>
      </a:defRPr>
    </a:lvl7pPr>
    <a:lvl8pPr marL="3200400" algn="l" defTabSz="914400" rtl="0" eaLnBrk="1" latinLnBrk="0" hangingPunct="1">
      <a:defRPr sz="2800" kern="1200">
        <a:solidFill>
          <a:schemeClr val="tx1"/>
        </a:solidFill>
        <a:latin typeface="Garamond" pitchFamily="18" charset="0"/>
        <a:ea typeface="+mn-ea"/>
        <a:cs typeface="+mn-cs"/>
      </a:defRPr>
    </a:lvl8pPr>
    <a:lvl9pPr marL="3657600" algn="l" defTabSz="914400" rtl="0" eaLnBrk="1" latinLnBrk="0" hangingPunct="1">
      <a:defRPr sz="28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31">
          <p15:clr>
            <a:srgbClr val="A4A3A4"/>
          </p15:clr>
        </p15:guide>
        <p15:guide id="2" pos="305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1" autoAdjust="0"/>
    <p:restoredTop sz="94660"/>
  </p:normalViewPr>
  <p:slideViewPr>
    <p:cSldViewPr>
      <p:cViewPr varScale="1">
        <p:scale>
          <a:sx n="112" d="100"/>
          <a:sy n="112" d="100"/>
        </p:scale>
        <p:origin x="330" y="54"/>
      </p:cViewPr>
      <p:guideLst>
        <p:guide orient="horz" pos="2131"/>
        <p:guide pos="3053"/>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1" y="0"/>
            <a:ext cx="3042648"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defTabSz="928688" eaLnBrk="1" hangingPunct="1">
              <a:defRPr sz="1200">
                <a:latin typeface="Arial" charset="0"/>
              </a:defRPr>
            </a:lvl1pPr>
          </a:lstStyle>
          <a:p>
            <a:pPr>
              <a:defRPr/>
            </a:pPr>
            <a:endParaRPr lang="en-US" dirty="0"/>
          </a:p>
        </p:txBody>
      </p:sp>
      <p:sp>
        <p:nvSpPr>
          <p:cNvPr id="154627" name="Rectangle 3"/>
          <p:cNvSpPr>
            <a:spLocks noGrp="1" noChangeArrowheads="1"/>
          </p:cNvSpPr>
          <p:nvPr>
            <p:ph type="dt" sz="quarter" idx="1"/>
          </p:nvPr>
        </p:nvSpPr>
        <p:spPr bwMode="auto">
          <a:xfrm>
            <a:off x="3978849" y="0"/>
            <a:ext cx="3042648"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defTabSz="928688" eaLnBrk="1" hangingPunct="1">
              <a:defRPr sz="1200">
                <a:latin typeface="Arial" charset="0"/>
              </a:defRPr>
            </a:lvl1pPr>
          </a:lstStyle>
          <a:p>
            <a:pPr>
              <a:defRPr/>
            </a:pPr>
            <a:endParaRPr lang="en-US" dirty="0"/>
          </a:p>
        </p:txBody>
      </p:sp>
      <p:sp>
        <p:nvSpPr>
          <p:cNvPr id="154628" name="Rectangle 4"/>
          <p:cNvSpPr>
            <a:spLocks noGrp="1" noChangeArrowheads="1"/>
          </p:cNvSpPr>
          <p:nvPr>
            <p:ph type="ftr" sz="quarter" idx="2"/>
          </p:nvPr>
        </p:nvSpPr>
        <p:spPr bwMode="auto">
          <a:xfrm>
            <a:off x="1" y="8842375"/>
            <a:ext cx="3042648" cy="465138"/>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defTabSz="928688" eaLnBrk="1" hangingPunct="1">
              <a:defRPr sz="1200">
                <a:latin typeface="Arial" charset="0"/>
              </a:defRPr>
            </a:lvl1pPr>
          </a:lstStyle>
          <a:p>
            <a:pPr>
              <a:defRPr/>
            </a:pPr>
            <a:endParaRPr lang="en-US" dirty="0"/>
          </a:p>
        </p:txBody>
      </p:sp>
      <p:sp>
        <p:nvSpPr>
          <p:cNvPr id="154629" name="Rectangle 5"/>
          <p:cNvSpPr>
            <a:spLocks noGrp="1" noChangeArrowheads="1"/>
          </p:cNvSpPr>
          <p:nvPr>
            <p:ph type="sldNum" sz="quarter" idx="3"/>
          </p:nvPr>
        </p:nvSpPr>
        <p:spPr bwMode="auto">
          <a:xfrm>
            <a:off x="3978849" y="8842375"/>
            <a:ext cx="3042648" cy="465138"/>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defTabSz="928688" eaLnBrk="1" hangingPunct="1">
              <a:defRPr sz="1200">
                <a:latin typeface="Arial" charset="0"/>
              </a:defRPr>
            </a:lvl1pPr>
          </a:lstStyle>
          <a:p>
            <a:pPr>
              <a:defRPr/>
            </a:pPr>
            <a:fld id="{3A0EAF54-A22D-4878-9D69-503885A18496}" type="slidenum">
              <a:rPr lang="en-US"/>
              <a:pPr>
                <a:defRPr/>
              </a:pPr>
              <a:t>‹#›</a:t>
            </a:fld>
            <a:endParaRPr lang="en-US" dirty="0"/>
          </a:p>
        </p:txBody>
      </p:sp>
    </p:spTree>
    <p:extLst>
      <p:ext uri="{BB962C8B-B14F-4D97-AF65-F5344CB8AC3E}">
        <p14:creationId xmlns:p14="http://schemas.microsoft.com/office/powerpoint/2010/main" val="4231421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1" y="0"/>
            <a:ext cx="3042648"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defTabSz="928688" eaLnBrk="1" hangingPunct="1">
              <a:defRPr sz="1200">
                <a:latin typeface="Arial" charset="0"/>
              </a:defRPr>
            </a:lvl1pPr>
          </a:lstStyle>
          <a:p>
            <a:pPr>
              <a:defRPr/>
            </a:pPr>
            <a:endParaRPr lang="en-US" dirty="0"/>
          </a:p>
        </p:txBody>
      </p:sp>
      <p:sp>
        <p:nvSpPr>
          <p:cNvPr id="124931" name="Rectangle 3"/>
          <p:cNvSpPr>
            <a:spLocks noGrp="1" noChangeArrowheads="1"/>
          </p:cNvSpPr>
          <p:nvPr>
            <p:ph type="dt" idx="1"/>
          </p:nvPr>
        </p:nvSpPr>
        <p:spPr bwMode="auto">
          <a:xfrm>
            <a:off x="3978849" y="0"/>
            <a:ext cx="3042648"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defTabSz="928688" eaLnBrk="1" hangingPunct="1">
              <a:defRPr sz="1200">
                <a:latin typeface="Arial" charset="0"/>
              </a:defRPr>
            </a:lvl1pPr>
          </a:lstStyle>
          <a:p>
            <a:pPr>
              <a:defRPr/>
            </a:pPr>
            <a:endParaRPr lang="en-US" dirty="0"/>
          </a:p>
        </p:txBody>
      </p:sp>
      <p:sp>
        <p:nvSpPr>
          <p:cNvPr id="71684" name="Rectangle 4"/>
          <p:cNvSpPr>
            <a:spLocks noGrp="1" noRot="1" noChangeAspect="1" noChangeArrowheads="1" noTextEdit="1"/>
          </p:cNvSpPr>
          <p:nvPr>
            <p:ph type="sldImg" idx="2"/>
          </p:nvPr>
        </p:nvSpPr>
        <p:spPr bwMode="auto">
          <a:xfrm>
            <a:off x="1011238" y="698500"/>
            <a:ext cx="5002212" cy="3490913"/>
          </a:xfrm>
          <a:prstGeom prst="rect">
            <a:avLst/>
          </a:prstGeom>
          <a:noFill/>
          <a:ln w="9525">
            <a:solidFill>
              <a:srgbClr val="000000"/>
            </a:solidFill>
            <a:miter lim="800000"/>
            <a:headEnd/>
            <a:tailEnd/>
          </a:ln>
        </p:spPr>
      </p:sp>
      <p:sp>
        <p:nvSpPr>
          <p:cNvPr id="124933" name="Rectangle 5"/>
          <p:cNvSpPr>
            <a:spLocks noGrp="1" noChangeArrowheads="1"/>
          </p:cNvSpPr>
          <p:nvPr>
            <p:ph type="body" sz="quarter" idx="3"/>
          </p:nvPr>
        </p:nvSpPr>
        <p:spPr bwMode="auto">
          <a:xfrm>
            <a:off x="702150" y="4421188"/>
            <a:ext cx="5618801" cy="4189412"/>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4934" name="Rectangle 6"/>
          <p:cNvSpPr>
            <a:spLocks noGrp="1" noChangeArrowheads="1"/>
          </p:cNvSpPr>
          <p:nvPr>
            <p:ph type="ftr" sz="quarter" idx="4"/>
          </p:nvPr>
        </p:nvSpPr>
        <p:spPr bwMode="auto">
          <a:xfrm>
            <a:off x="1" y="8842375"/>
            <a:ext cx="3042648" cy="465138"/>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defTabSz="928688" eaLnBrk="1" hangingPunct="1">
              <a:defRPr sz="1200">
                <a:latin typeface="Arial" charset="0"/>
              </a:defRPr>
            </a:lvl1pPr>
          </a:lstStyle>
          <a:p>
            <a:pPr>
              <a:defRPr/>
            </a:pPr>
            <a:endParaRPr lang="en-US" dirty="0"/>
          </a:p>
        </p:txBody>
      </p:sp>
      <p:sp>
        <p:nvSpPr>
          <p:cNvPr id="124935" name="Rectangle 7"/>
          <p:cNvSpPr>
            <a:spLocks noGrp="1" noChangeArrowheads="1"/>
          </p:cNvSpPr>
          <p:nvPr>
            <p:ph type="sldNum" sz="quarter" idx="5"/>
          </p:nvPr>
        </p:nvSpPr>
        <p:spPr bwMode="auto">
          <a:xfrm>
            <a:off x="3978849" y="8842375"/>
            <a:ext cx="3042648" cy="465138"/>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defTabSz="928688" eaLnBrk="1" hangingPunct="1">
              <a:defRPr sz="1200">
                <a:latin typeface="Arial" charset="0"/>
              </a:defRPr>
            </a:lvl1pPr>
          </a:lstStyle>
          <a:p>
            <a:pPr>
              <a:defRPr/>
            </a:pPr>
            <a:fld id="{686F4C91-116F-4FE6-99B8-21BA2A8F7AD5}" type="slidenum">
              <a:rPr lang="en-US"/>
              <a:pPr>
                <a:defRPr/>
              </a:pPr>
              <a:t>‹#›</a:t>
            </a:fld>
            <a:endParaRPr lang="en-US" dirty="0"/>
          </a:p>
        </p:txBody>
      </p:sp>
    </p:spTree>
    <p:extLst>
      <p:ext uri="{BB962C8B-B14F-4D97-AF65-F5344CB8AC3E}">
        <p14:creationId xmlns:p14="http://schemas.microsoft.com/office/powerpoint/2010/main" val="36017593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05063"/>
            <a:ext cx="9693275" cy="3992562"/>
            <a:chOff x="0" y="1536"/>
            <a:chExt cx="5760" cy="2549"/>
          </a:xfrm>
        </p:grpSpPr>
        <p:sp>
          <p:nvSpPr>
            <p:cNvPr id="5"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n-US" dirty="0"/>
            </a:p>
          </p:txBody>
        </p:sp>
        <p:sp>
          <p:nvSpPr>
            <p:cNvPr id="6"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n-US" dirty="0"/>
            </a:p>
          </p:txBody>
        </p:sp>
        <p:sp>
          <p:nvSpPr>
            <p:cNvPr id="7"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n-US" dirty="0"/>
            </a:p>
          </p:txBody>
        </p:sp>
        <p:sp>
          <p:nvSpPr>
            <p:cNvPr id="8"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9" name="Freeform 7"/>
            <p:cNvSpPr>
              <a:spLocks/>
            </p:cNvSpPr>
            <p:nvPr userDrawn="1"/>
          </p:nvSpPr>
          <p:spPr bwMode="hidden">
            <a:xfrm>
              <a:off x="3599" y="2477"/>
              <a:ext cx="186" cy="126"/>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n-US" dirty="0"/>
            </a:p>
          </p:txBody>
        </p:sp>
        <p:sp>
          <p:nvSpPr>
            <p:cNvPr id="10"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n-US" dirty="0"/>
            </a:p>
          </p:txBody>
        </p:sp>
        <p:sp>
          <p:nvSpPr>
            <p:cNvPr id="11" name="Freeform 9"/>
            <p:cNvSpPr>
              <a:spLocks/>
            </p:cNvSpPr>
            <p:nvPr userDrawn="1"/>
          </p:nvSpPr>
          <p:spPr bwMode="hidden">
            <a:xfrm>
              <a:off x="3839" y="1836"/>
              <a:ext cx="524"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n-US" dirty="0"/>
            </a:p>
          </p:txBody>
        </p:sp>
        <p:sp>
          <p:nvSpPr>
            <p:cNvPr id="12"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n-US" dirty="0"/>
            </a:p>
          </p:txBody>
        </p:sp>
        <p:sp>
          <p:nvSpPr>
            <p:cNvPr id="13" name="Freeform 11"/>
            <p:cNvSpPr>
              <a:spLocks/>
            </p:cNvSpPr>
            <p:nvPr userDrawn="1"/>
          </p:nvSpPr>
          <p:spPr bwMode="hidden">
            <a:xfrm>
              <a:off x="3358" y="1890"/>
              <a:ext cx="2400" cy="884"/>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n-US" dirty="0"/>
            </a:p>
          </p:txBody>
        </p:sp>
        <p:sp>
          <p:nvSpPr>
            <p:cNvPr id="14" name="Freeform 12"/>
            <p:cNvSpPr>
              <a:spLocks/>
            </p:cNvSpPr>
            <p:nvPr userDrawn="1"/>
          </p:nvSpPr>
          <p:spPr bwMode="hidden">
            <a:xfrm>
              <a:off x="3839" y="1854"/>
              <a:ext cx="574" cy="252"/>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15"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n-US" dirty="0"/>
            </a:p>
          </p:txBody>
        </p:sp>
        <p:sp>
          <p:nvSpPr>
            <p:cNvPr id="16"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17" name="Freeform 15"/>
            <p:cNvSpPr>
              <a:spLocks/>
            </p:cNvSpPr>
            <p:nvPr userDrawn="1"/>
          </p:nvSpPr>
          <p:spPr bwMode="hidden">
            <a:xfrm>
              <a:off x="3453" y="2271"/>
              <a:ext cx="324"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18"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19"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n-US" dirty="0"/>
            </a:p>
          </p:txBody>
        </p:sp>
      </p:grpSp>
      <p:sp>
        <p:nvSpPr>
          <p:cNvPr id="71698" name="Rectangle 18"/>
          <p:cNvSpPr>
            <a:spLocks noGrp="1" noChangeArrowheads="1"/>
          </p:cNvSpPr>
          <p:nvPr>
            <p:ph type="ctrTitle" sz="quarter"/>
          </p:nvPr>
        </p:nvSpPr>
        <p:spPr>
          <a:xfrm>
            <a:off x="727075" y="1744663"/>
            <a:ext cx="8239125" cy="1712912"/>
          </a:xfrm>
        </p:spPr>
        <p:txBody>
          <a:bodyPr anchor="b"/>
          <a:lstStyle>
            <a:lvl1pPr>
              <a:defRPr sz="5400"/>
            </a:lvl1pPr>
          </a:lstStyle>
          <a:p>
            <a:r>
              <a:rPr lang="en-US"/>
              <a:t>Click to edit Master title style</a:t>
            </a:r>
          </a:p>
        </p:txBody>
      </p:sp>
      <p:sp>
        <p:nvSpPr>
          <p:cNvPr id="71699" name="Rectangle 19"/>
          <p:cNvSpPr>
            <a:spLocks noGrp="1" noChangeArrowheads="1"/>
          </p:cNvSpPr>
          <p:nvPr>
            <p:ph type="subTitle" sz="quarter" idx="1"/>
          </p:nvPr>
        </p:nvSpPr>
        <p:spPr>
          <a:xfrm>
            <a:off x="1454150" y="3833813"/>
            <a:ext cx="6784975" cy="1728787"/>
          </a:xfrm>
        </p:spPr>
        <p:txBody>
          <a:bodyPr/>
          <a:lstStyle>
            <a:lvl1pPr marL="0" indent="0" algn="ctr">
              <a:buFontTx/>
              <a:buNone/>
              <a:defRPr/>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a:lvl1pPr>
          </a:lstStyle>
          <a:p>
            <a:pPr>
              <a:defRPr/>
            </a:pPr>
            <a:endParaRPr lang="en-US" dirty="0"/>
          </a:p>
        </p:txBody>
      </p:sp>
      <p:sp>
        <p:nvSpPr>
          <p:cNvPr id="21" name="Rectangle 21"/>
          <p:cNvSpPr>
            <a:spLocks noGrp="1" noChangeArrowheads="1"/>
          </p:cNvSpPr>
          <p:nvPr>
            <p:ph type="ftr" sz="quarter" idx="11"/>
          </p:nvPr>
        </p:nvSpPr>
        <p:spPr/>
        <p:txBody>
          <a:bodyPr/>
          <a:lstStyle>
            <a:lvl1pPr>
              <a:defRPr/>
            </a:lvl1pPr>
          </a:lstStyle>
          <a:p>
            <a:pPr>
              <a:defRPr/>
            </a:pPr>
            <a:endParaRPr lang="en-US" dirty="0"/>
          </a:p>
        </p:txBody>
      </p:sp>
      <p:sp>
        <p:nvSpPr>
          <p:cNvPr id="22" name="Rectangle 22"/>
          <p:cNvSpPr>
            <a:spLocks noGrp="1" noChangeArrowheads="1"/>
          </p:cNvSpPr>
          <p:nvPr>
            <p:ph type="sldNum" sz="quarter" idx="12"/>
          </p:nvPr>
        </p:nvSpPr>
        <p:spPr/>
        <p:txBody>
          <a:bodyPr/>
          <a:lstStyle>
            <a:lvl1pPr>
              <a:defRPr/>
            </a:lvl1pPr>
          </a:lstStyle>
          <a:p>
            <a:pPr>
              <a:defRPr/>
            </a:pPr>
            <a:fld id="{D9AA4B89-31F3-4E02-AC0E-5D734E1A0D9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1"/>
          <p:cNvSpPr>
            <a:spLocks noGrp="1" noChangeArrowheads="1"/>
          </p:cNvSpPr>
          <p:nvPr>
            <p:ph type="sldNum" sz="quarter" idx="12"/>
          </p:nvPr>
        </p:nvSpPr>
        <p:spPr>
          <a:ln/>
        </p:spPr>
        <p:txBody>
          <a:bodyPr/>
          <a:lstStyle>
            <a:lvl1pPr>
              <a:defRPr/>
            </a:lvl1pPr>
          </a:lstStyle>
          <a:p>
            <a:pPr>
              <a:defRPr/>
            </a:pPr>
            <a:fld id="{4C03A772-E860-4215-AB81-A2A2BD2A1AB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7863" y="271463"/>
            <a:ext cx="2181225" cy="5741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84188" y="271463"/>
            <a:ext cx="6391275" cy="5741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1"/>
          <p:cNvSpPr>
            <a:spLocks noGrp="1" noChangeArrowheads="1"/>
          </p:cNvSpPr>
          <p:nvPr>
            <p:ph type="sldNum" sz="quarter" idx="12"/>
          </p:nvPr>
        </p:nvSpPr>
        <p:spPr>
          <a:ln/>
        </p:spPr>
        <p:txBody>
          <a:bodyPr/>
          <a:lstStyle>
            <a:lvl1pPr>
              <a:defRPr/>
            </a:lvl1pPr>
          </a:lstStyle>
          <a:p>
            <a:pPr>
              <a:defRPr/>
            </a:pPr>
            <a:fld id="{0776AD39-9823-460B-8F92-29C6DFAD57C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26996" y="150354"/>
            <a:ext cx="7283419" cy="1578716"/>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726996" y="1804247"/>
            <a:ext cx="3998476" cy="3608493"/>
          </a:xfrm>
        </p:spPr>
        <p:txBody>
          <a:bodyPr>
            <a:normAutofit/>
          </a:bodyPr>
          <a:lstStyle/>
          <a:p>
            <a:pPr lvl="0"/>
            <a:endParaRPr lang="en-US" noProof="0" smtClean="0"/>
          </a:p>
        </p:txBody>
      </p:sp>
      <p:sp>
        <p:nvSpPr>
          <p:cNvPr id="4" name="Text Placeholder 3"/>
          <p:cNvSpPr>
            <a:spLocks noGrp="1"/>
          </p:cNvSpPr>
          <p:nvPr>
            <p:ph type="body" sz="half" idx="2"/>
          </p:nvPr>
        </p:nvSpPr>
        <p:spPr>
          <a:xfrm>
            <a:off x="4887026" y="1804247"/>
            <a:ext cx="3998476" cy="36084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74BCBFF-D58D-410D-AB56-EBA6E584D421}" type="slidenum">
              <a:rPr lang="en-US"/>
              <a:pPr>
                <a:defRPr/>
              </a:pPr>
              <a:t>‹#›</a:t>
            </a:fld>
            <a:endParaRPr lang="en-US"/>
          </a:p>
        </p:txBody>
      </p:sp>
    </p:spTree>
    <p:extLst>
      <p:ext uri="{BB962C8B-B14F-4D97-AF65-F5344CB8AC3E}">
        <p14:creationId xmlns:p14="http://schemas.microsoft.com/office/powerpoint/2010/main" val="47763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1"/>
          <p:cNvSpPr>
            <a:spLocks noGrp="1" noChangeArrowheads="1"/>
          </p:cNvSpPr>
          <p:nvPr>
            <p:ph type="sldNum" sz="quarter" idx="12"/>
          </p:nvPr>
        </p:nvSpPr>
        <p:spPr>
          <a:ln/>
        </p:spPr>
        <p:txBody>
          <a:bodyPr/>
          <a:lstStyle>
            <a:lvl1pPr>
              <a:defRPr/>
            </a:lvl1pPr>
          </a:lstStyle>
          <a:p>
            <a:pPr>
              <a:defRPr/>
            </a:pPr>
            <a:fld id="{5D226349-F22F-41F4-8C93-297DE2DFC14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175" y="4348163"/>
            <a:ext cx="8239125" cy="13430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65175" y="2867025"/>
            <a:ext cx="8239125" cy="14811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1"/>
          <p:cNvSpPr>
            <a:spLocks noGrp="1" noChangeArrowheads="1"/>
          </p:cNvSpPr>
          <p:nvPr>
            <p:ph type="sldNum" sz="quarter" idx="12"/>
          </p:nvPr>
        </p:nvSpPr>
        <p:spPr>
          <a:ln/>
        </p:spPr>
        <p:txBody>
          <a:bodyPr/>
          <a:lstStyle>
            <a:lvl1pPr>
              <a:defRPr/>
            </a:lvl1pPr>
          </a:lstStyle>
          <a:p>
            <a:pPr>
              <a:defRPr/>
            </a:pPr>
            <a:fld id="{CA2C6564-1814-400C-A5F8-E437D617C2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84188" y="1577975"/>
            <a:ext cx="4286250" cy="443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22838" y="1577975"/>
            <a:ext cx="4286250" cy="443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1"/>
          <p:cNvSpPr>
            <a:spLocks noGrp="1" noChangeArrowheads="1"/>
          </p:cNvSpPr>
          <p:nvPr>
            <p:ph type="sldNum" sz="quarter" idx="12"/>
          </p:nvPr>
        </p:nvSpPr>
        <p:spPr>
          <a:ln/>
        </p:spPr>
        <p:txBody>
          <a:bodyPr/>
          <a:lstStyle>
            <a:lvl1pPr>
              <a:defRPr/>
            </a:lvl1pPr>
          </a:lstStyle>
          <a:p>
            <a:pPr>
              <a:defRPr/>
            </a:pPr>
            <a:fld id="{E88A3BB5-0CF0-4FC8-A63D-D96EFFCFDFB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84188" y="1514475"/>
            <a:ext cx="4283075" cy="631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84188" y="2146300"/>
            <a:ext cx="4283075" cy="38973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24425" y="1514475"/>
            <a:ext cx="4284663" cy="631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24425" y="2146300"/>
            <a:ext cx="4284663" cy="38973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dirty="0"/>
          </a:p>
        </p:txBody>
      </p:sp>
      <p:sp>
        <p:nvSpPr>
          <p:cNvPr id="8"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1"/>
          <p:cNvSpPr>
            <a:spLocks noGrp="1" noChangeArrowheads="1"/>
          </p:cNvSpPr>
          <p:nvPr>
            <p:ph type="sldNum" sz="quarter" idx="12"/>
          </p:nvPr>
        </p:nvSpPr>
        <p:spPr>
          <a:ln/>
        </p:spPr>
        <p:txBody>
          <a:bodyPr/>
          <a:lstStyle>
            <a:lvl1pPr>
              <a:defRPr/>
            </a:lvl1pPr>
          </a:lstStyle>
          <a:p>
            <a:pPr>
              <a:defRPr/>
            </a:pPr>
            <a:fld id="{DB755A2E-A2A8-4BB0-891B-3B558239DCB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dirty="0"/>
          </a:p>
        </p:txBody>
      </p:sp>
      <p:sp>
        <p:nvSpPr>
          <p:cNvPr id="4"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1"/>
          <p:cNvSpPr>
            <a:spLocks noGrp="1" noChangeArrowheads="1"/>
          </p:cNvSpPr>
          <p:nvPr>
            <p:ph type="sldNum" sz="quarter" idx="12"/>
          </p:nvPr>
        </p:nvSpPr>
        <p:spPr>
          <a:ln/>
        </p:spPr>
        <p:txBody>
          <a:bodyPr/>
          <a:lstStyle>
            <a:lvl1pPr>
              <a:defRPr/>
            </a:lvl1pPr>
          </a:lstStyle>
          <a:p>
            <a:pPr>
              <a:defRPr/>
            </a:pPr>
            <a:fld id="{E56D79A6-50C3-4B38-B84C-A0461B692A6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dirty="0"/>
          </a:p>
        </p:txBody>
      </p:sp>
      <p:sp>
        <p:nvSpPr>
          <p:cNvPr id="3"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1"/>
          <p:cNvSpPr>
            <a:spLocks noGrp="1" noChangeArrowheads="1"/>
          </p:cNvSpPr>
          <p:nvPr>
            <p:ph type="sldNum" sz="quarter" idx="12"/>
          </p:nvPr>
        </p:nvSpPr>
        <p:spPr>
          <a:ln/>
        </p:spPr>
        <p:txBody>
          <a:bodyPr/>
          <a:lstStyle>
            <a:lvl1pPr>
              <a:defRPr/>
            </a:lvl1pPr>
          </a:lstStyle>
          <a:p>
            <a:pPr>
              <a:defRPr/>
            </a:pPr>
            <a:fld id="{DFD5AAB5-CA0A-4139-97B6-649CDBA8799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4188" y="269875"/>
            <a:ext cx="3189287" cy="1146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89363" y="269875"/>
            <a:ext cx="5419725" cy="57737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84188" y="1416050"/>
            <a:ext cx="3189287" cy="4627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1"/>
          <p:cNvSpPr>
            <a:spLocks noGrp="1" noChangeArrowheads="1"/>
          </p:cNvSpPr>
          <p:nvPr>
            <p:ph type="sldNum" sz="quarter" idx="12"/>
          </p:nvPr>
        </p:nvSpPr>
        <p:spPr>
          <a:ln/>
        </p:spPr>
        <p:txBody>
          <a:bodyPr/>
          <a:lstStyle>
            <a:lvl1pPr>
              <a:defRPr/>
            </a:lvl1pPr>
          </a:lstStyle>
          <a:p>
            <a:pPr>
              <a:defRPr/>
            </a:pPr>
            <a:fld id="{D58B79D6-CA21-43B3-874E-7C466A0C067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00238" y="4735513"/>
            <a:ext cx="5815012" cy="5603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00238" y="604838"/>
            <a:ext cx="5815012" cy="40592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00238" y="5295900"/>
            <a:ext cx="5815012" cy="793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1"/>
          <p:cNvSpPr>
            <a:spLocks noGrp="1" noChangeArrowheads="1"/>
          </p:cNvSpPr>
          <p:nvPr>
            <p:ph type="sldNum" sz="quarter" idx="12"/>
          </p:nvPr>
        </p:nvSpPr>
        <p:spPr>
          <a:ln/>
        </p:spPr>
        <p:txBody>
          <a:bodyPr/>
          <a:lstStyle>
            <a:lvl1pPr>
              <a:defRPr/>
            </a:lvl1pPr>
          </a:lstStyle>
          <a:p>
            <a:pPr>
              <a:defRPr/>
            </a:pPr>
            <a:fld id="{67646A7B-8C3D-437B-B0CE-85E33082D7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2405063"/>
            <a:ext cx="9693275" cy="3992562"/>
            <a:chOff x="0" y="1536"/>
            <a:chExt cx="5760" cy="2549"/>
          </a:xfrm>
        </p:grpSpPr>
        <p:sp>
          <p:nvSpPr>
            <p:cNvPr id="70659"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n-US" dirty="0"/>
            </a:p>
          </p:txBody>
        </p:sp>
        <p:sp>
          <p:nvSpPr>
            <p:cNvPr id="70660"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n-US" dirty="0"/>
            </a:p>
          </p:txBody>
        </p:sp>
        <p:sp>
          <p:nvSpPr>
            <p:cNvPr id="70661"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n-US" dirty="0"/>
            </a:p>
          </p:txBody>
        </p:sp>
        <p:sp>
          <p:nvSpPr>
            <p:cNvPr id="70662"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70663" name="Freeform 7"/>
            <p:cNvSpPr>
              <a:spLocks/>
            </p:cNvSpPr>
            <p:nvPr userDrawn="1"/>
          </p:nvSpPr>
          <p:spPr bwMode="hidden">
            <a:xfrm>
              <a:off x="3599" y="2477"/>
              <a:ext cx="186" cy="126"/>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n-US" dirty="0"/>
            </a:p>
          </p:txBody>
        </p:sp>
        <p:sp>
          <p:nvSpPr>
            <p:cNvPr id="70664"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n-US" dirty="0"/>
            </a:p>
          </p:txBody>
        </p:sp>
        <p:sp>
          <p:nvSpPr>
            <p:cNvPr id="70665" name="Freeform 9"/>
            <p:cNvSpPr>
              <a:spLocks/>
            </p:cNvSpPr>
            <p:nvPr userDrawn="1"/>
          </p:nvSpPr>
          <p:spPr bwMode="hidden">
            <a:xfrm>
              <a:off x="3839" y="1836"/>
              <a:ext cx="524"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n-US" dirty="0"/>
            </a:p>
          </p:txBody>
        </p:sp>
        <p:sp>
          <p:nvSpPr>
            <p:cNvPr id="70666"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n-US" dirty="0"/>
            </a:p>
          </p:txBody>
        </p:sp>
        <p:sp>
          <p:nvSpPr>
            <p:cNvPr id="70667" name="Freeform 11"/>
            <p:cNvSpPr>
              <a:spLocks/>
            </p:cNvSpPr>
            <p:nvPr userDrawn="1"/>
          </p:nvSpPr>
          <p:spPr bwMode="hidden">
            <a:xfrm>
              <a:off x="3358" y="1890"/>
              <a:ext cx="2400" cy="884"/>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n-US" dirty="0"/>
            </a:p>
          </p:txBody>
        </p:sp>
        <p:sp>
          <p:nvSpPr>
            <p:cNvPr id="70668" name="Freeform 12"/>
            <p:cNvSpPr>
              <a:spLocks/>
            </p:cNvSpPr>
            <p:nvPr userDrawn="1"/>
          </p:nvSpPr>
          <p:spPr bwMode="hidden">
            <a:xfrm>
              <a:off x="3839" y="1854"/>
              <a:ext cx="574" cy="252"/>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70669"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n-US" dirty="0"/>
            </a:p>
          </p:txBody>
        </p:sp>
        <p:sp>
          <p:nvSpPr>
            <p:cNvPr id="70670"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70671" name="Freeform 15"/>
            <p:cNvSpPr>
              <a:spLocks/>
            </p:cNvSpPr>
            <p:nvPr userDrawn="1"/>
          </p:nvSpPr>
          <p:spPr bwMode="hidden">
            <a:xfrm>
              <a:off x="3453" y="2271"/>
              <a:ext cx="324"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70672"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70673"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n-US" dirty="0"/>
            </a:p>
          </p:txBody>
        </p:sp>
      </p:grpSp>
      <p:sp>
        <p:nvSpPr>
          <p:cNvPr id="70674" name="Rectangle 18"/>
          <p:cNvSpPr>
            <a:spLocks noGrp="1" noChangeArrowheads="1"/>
          </p:cNvSpPr>
          <p:nvPr>
            <p:ph type="title"/>
          </p:nvPr>
        </p:nvSpPr>
        <p:spPr bwMode="auto">
          <a:xfrm>
            <a:off x="484188" y="271463"/>
            <a:ext cx="8724900" cy="11271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70675" name="Rectangle 19"/>
          <p:cNvSpPr>
            <a:spLocks noGrp="1" noChangeArrowheads="1"/>
          </p:cNvSpPr>
          <p:nvPr>
            <p:ph type="dt" sz="half" idx="2"/>
          </p:nvPr>
        </p:nvSpPr>
        <p:spPr bwMode="auto">
          <a:xfrm>
            <a:off x="484188" y="6164263"/>
            <a:ext cx="2262187"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70676" name="Rectangle 20"/>
          <p:cNvSpPr>
            <a:spLocks noGrp="1" noChangeArrowheads="1"/>
          </p:cNvSpPr>
          <p:nvPr>
            <p:ph type="ftr" sz="quarter" idx="3"/>
          </p:nvPr>
        </p:nvSpPr>
        <p:spPr bwMode="auto">
          <a:xfrm>
            <a:off x="3311525" y="6164263"/>
            <a:ext cx="3070225"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dirty="0"/>
          </a:p>
        </p:txBody>
      </p:sp>
      <p:sp>
        <p:nvSpPr>
          <p:cNvPr id="70677" name="Rectangle 21"/>
          <p:cNvSpPr>
            <a:spLocks noGrp="1" noChangeArrowheads="1"/>
          </p:cNvSpPr>
          <p:nvPr>
            <p:ph type="sldNum" sz="quarter" idx="4"/>
          </p:nvPr>
        </p:nvSpPr>
        <p:spPr bwMode="auto">
          <a:xfrm>
            <a:off x="6946900" y="6164263"/>
            <a:ext cx="2262188"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ABCBB8C-E9D4-4244-B27D-26BBDE13431B}" type="slidenum">
              <a:rPr lang="en-US"/>
              <a:pPr>
                <a:defRPr/>
              </a:pPr>
              <a:t>‹#›</a:t>
            </a:fld>
            <a:endParaRPr lang="en-US" dirty="0"/>
          </a:p>
        </p:txBody>
      </p:sp>
      <p:sp>
        <p:nvSpPr>
          <p:cNvPr id="70678" name="Rectangle 22"/>
          <p:cNvSpPr>
            <a:spLocks noGrp="1" noChangeArrowheads="1"/>
          </p:cNvSpPr>
          <p:nvPr>
            <p:ph type="body" idx="1"/>
          </p:nvPr>
        </p:nvSpPr>
        <p:spPr bwMode="auto">
          <a:xfrm>
            <a:off x="484188" y="1577975"/>
            <a:ext cx="8724900" cy="4435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78"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9"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smatthews@midfield.k12.al.us" TargetMode="External"/><Relationship Id="rId2" Type="http://schemas.openxmlformats.org/officeDocument/2006/relationships/hyperlink" Target="https://webmail.shelbyed.k12.al.us/exchange/CLayton/Sent%20Items/REM%20presentation.EML/Special%20Education%20PD%20Training.ppt/My%20Documents/Confidentiality%20Agreement.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31837" y="2239962"/>
            <a:ext cx="8239125" cy="1712912"/>
          </a:xfrm>
        </p:spPr>
        <p:txBody>
          <a:bodyPr/>
          <a:lstStyle/>
          <a:p>
            <a:pPr eaLnBrk="1" hangingPunct="1">
              <a:defRPr/>
            </a:pPr>
            <a:r>
              <a:rPr lang="en-US" sz="4800" dirty="0" smtClean="0">
                <a:latin typeface="+mn-lt"/>
              </a:rPr>
              <a:t/>
            </a:r>
            <a:br>
              <a:rPr lang="en-US" sz="4800" dirty="0" smtClean="0">
                <a:latin typeface="+mn-lt"/>
              </a:rPr>
            </a:br>
            <a:r>
              <a:rPr lang="en-US" sz="4800" dirty="0">
                <a:latin typeface="+mn-lt"/>
              </a:rPr>
              <a:t/>
            </a:r>
            <a:br>
              <a:rPr lang="en-US" sz="4800" dirty="0">
                <a:latin typeface="+mn-lt"/>
              </a:rPr>
            </a:br>
            <a:r>
              <a:rPr lang="en-US" sz="4800" dirty="0" smtClean="0">
                <a:latin typeface="+mn-lt"/>
              </a:rPr>
              <a:t>Midfield City Schools</a:t>
            </a:r>
            <a:br>
              <a:rPr lang="en-US" sz="4800" dirty="0" smtClean="0">
                <a:latin typeface="+mn-lt"/>
              </a:rPr>
            </a:br>
            <a:r>
              <a:rPr lang="en-US" sz="4800" dirty="0" smtClean="0">
                <a:latin typeface="+mn-lt"/>
              </a:rPr>
              <a:t>Confidentiality Training</a:t>
            </a:r>
            <a:r>
              <a:rPr lang="en-US" sz="4800" smtClean="0">
                <a:latin typeface="+mn-lt"/>
              </a:rPr>
              <a:t/>
            </a:r>
            <a:br>
              <a:rPr lang="en-US" sz="4800" smtClean="0">
                <a:latin typeface="+mn-lt"/>
              </a:rPr>
            </a:br>
            <a:r>
              <a:rPr lang="en-US" sz="4800" smtClean="0">
                <a:latin typeface="+mn-lt"/>
              </a:rPr>
              <a:t>2021</a:t>
            </a:r>
            <a:endParaRPr lang="en-US" sz="4800" dirty="0" smtClean="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defRPr/>
            </a:pPr>
            <a:r>
              <a:rPr lang="en-US" dirty="0" smtClean="0"/>
              <a:t>Release of Information</a:t>
            </a:r>
          </a:p>
        </p:txBody>
      </p:sp>
      <p:sp>
        <p:nvSpPr>
          <p:cNvPr id="95235" name="Rectangle 3"/>
          <p:cNvSpPr>
            <a:spLocks noGrp="1" noChangeArrowheads="1"/>
          </p:cNvSpPr>
          <p:nvPr>
            <p:ph type="body" idx="1"/>
          </p:nvPr>
        </p:nvSpPr>
        <p:spPr/>
        <p:txBody>
          <a:bodyPr/>
          <a:lstStyle/>
          <a:p>
            <a:pPr eaLnBrk="1" hangingPunct="1">
              <a:defRPr/>
            </a:pPr>
            <a:r>
              <a:rPr lang="en-US" dirty="0" smtClean="0">
                <a:latin typeface="Arial Rounded MT Bold" pitchFamily="34" charset="0"/>
              </a:rPr>
              <a:t>Generally, schools must have written permission from the parent or eligible student in order to release any information from a student's education record. However, FERPA allows schools to disclose those records, without consent, to the following parties or under the following conditions (34 CFR § 99.31):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350837" y="411162"/>
            <a:ext cx="8724900" cy="4435475"/>
          </a:xfrm>
        </p:spPr>
        <p:txBody>
          <a:bodyPr/>
          <a:lstStyle/>
          <a:p>
            <a:pPr eaLnBrk="1" hangingPunct="1">
              <a:lnSpc>
                <a:spcPct val="80000"/>
              </a:lnSpc>
              <a:defRPr/>
            </a:pPr>
            <a:r>
              <a:rPr lang="en-US" sz="2000" dirty="0" smtClean="0">
                <a:latin typeface="Arial Rounded MT Bold" pitchFamily="34" charset="0"/>
              </a:rPr>
              <a:t>School officials with legitimate educational interest</a:t>
            </a:r>
            <a:br>
              <a:rPr lang="en-US" sz="2000" dirty="0" smtClean="0">
                <a:latin typeface="Arial Rounded MT Bold" pitchFamily="34" charset="0"/>
              </a:rPr>
            </a:br>
            <a:endParaRPr lang="en-US" sz="2000" dirty="0" smtClean="0">
              <a:latin typeface="Arial Rounded MT Bold" pitchFamily="34" charset="0"/>
            </a:endParaRPr>
          </a:p>
          <a:p>
            <a:pPr eaLnBrk="1" hangingPunct="1">
              <a:lnSpc>
                <a:spcPct val="80000"/>
              </a:lnSpc>
              <a:defRPr/>
            </a:pPr>
            <a:r>
              <a:rPr lang="en-US" sz="2000" dirty="0" smtClean="0">
                <a:latin typeface="Arial Rounded MT Bold" pitchFamily="34" charset="0"/>
              </a:rPr>
              <a:t>Other schools to which a student is transferring</a:t>
            </a:r>
            <a:br>
              <a:rPr lang="en-US" sz="2000" dirty="0" smtClean="0">
                <a:latin typeface="Arial Rounded MT Bold" pitchFamily="34" charset="0"/>
              </a:rPr>
            </a:br>
            <a:endParaRPr lang="en-US" sz="2000" dirty="0" smtClean="0">
              <a:latin typeface="Arial Rounded MT Bold" pitchFamily="34" charset="0"/>
            </a:endParaRPr>
          </a:p>
          <a:p>
            <a:pPr eaLnBrk="1" hangingPunct="1">
              <a:lnSpc>
                <a:spcPct val="80000"/>
              </a:lnSpc>
              <a:defRPr/>
            </a:pPr>
            <a:r>
              <a:rPr lang="en-US" sz="2000" dirty="0" smtClean="0">
                <a:latin typeface="Arial Rounded MT Bold" pitchFamily="34" charset="0"/>
              </a:rPr>
              <a:t>Specified officials for audit or evaluation purposes</a:t>
            </a:r>
            <a:br>
              <a:rPr lang="en-US" sz="2000" dirty="0" smtClean="0">
                <a:latin typeface="Arial Rounded MT Bold" pitchFamily="34" charset="0"/>
              </a:rPr>
            </a:br>
            <a:endParaRPr lang="en-US" sz="2000" dirty="0" smtClean="0">
              <a:latin typeface="Arial Rounded MT Bold" pitchFamily="34" charset="0"/>
            </a:endParaRPr>
          </a:p>
          <a:p>
            <a:pPr eaLnBrk="1" hangingPunct="1">
              <a:lnSpc>
                <a:spcPct val="80000"/>
              </a:lnSpc>
              <a:defRPr/>
            </a:pPr>
            <a:r>
              <a:rPr lang="en-US" sz="2000" dirty="0" smtClean="0">
                <a:latin typeface="Arial Rounded MT Bold" pitchFamily="34" charset="0"/>
              </a:rPr>
              <a:t>Appropriate parties in connection with financial aid to a student</a:t>
            </a:r>
            <a:br>
              <a:rPr lang="en-US" sz="2000" dirty="0" smtClean="0">
                <a:latin typeface="Arial Rounded MT Bold" pitchFamily="34" charset="0"/>
              </a:rPr>
            </a:br>
            <a:endParaRPr lang="en-US" sz="2000" dirty="0" smtClean="0">
              <a:latin typeface="Arial Rounded MT Bold" pitchFamily="34" charset="0"/>
            </a:endParaRPr>
          </a:p>
          <a:p>
            <a:pPr eaLnBrk="1" hangingPunct="1">
              <a:lnSpc>
                <a:spcPct val="80000"/>
              </a:lnSpc>
              <a:defRPr/>
            </a:pPr>
            <a:r>
              <a:rPr lang="en-US" sz="2000" dirty="0" smtClean="0">
                <a:latin typeface="Arial Rounded MT Bold" pitchFamily="34" charset="0"/>
              </a:rPr>
              <a:t>Organizations conducting certain studies for or on behalf of the school</a:t>
            </a:r>
            <a:br>
              <a:rPr lang="en-US" sz="2000" dirty="0" smtClean="0">
                <a:latin typeface="Arial Rounded MT Bold" pitchFamily="34" charset="0"/>
              </a:rPr>
            </a:br>
            <a:endParaRPr lang="en-US" sz="2000" dirty="0" smtClean="0">
              <a:latin typeface="Arial Rounded MT Bold" pitchFamily="34" charset="0"/>
            </a:endParaRPr>
          </a:p>
          <a:p>
            <a:pPr eaLnBrk="1" hangingPunct="1">
              <a:lnSpc>
                <a:spcPct val="80000"/>
              </a:lnSpc>
              <a:defRPr/>
            </a:pPr>
            <a:r>
              <a:rPr lang="en-US" sz="2000" dirty="0" smtClean="0">
                <a:latin typeface="Arial Rounded MT Bold" pitchFamily="34" charset="0"/>
              </a:rPr>
              <a:t>Accrediting organizations</a:t>
            </a:r>
            <a:br>
              <a:rPr lang="en-US" sz="2000" dirty="0" smtClean="0">
                <a:latin typeface="Arial Rounded MT Bold" pitchFamily="34" charset="0"/>
              </a:rPr>
            </a:br>
            <a:endParaRPr lang="en-US" sz="2000" dirty="0" smtClean="0">
              <a:latin typeface="Arial Rounded MT Bold" pitchFamily="34" charset="0"/>
            </a:endParaRPr>
          </a:p>
          <a:p>
            <a:pPr eaLnBrk="1" hangingPunct="1">
              <a:lnSpc>
                <a:spcPct val="80000"/>
              </a:lnSpc>
              <a:defRPr/>
            </a:pPr>
            <a:r>
              <a:rPr lang="en-US" sz="2000" dirty="0" smtClean="0">
                <a:latin typeface="Arial Rounded MT Bold" pitchFamily="34" charset="0"/>
              </a:rPr>
              <a:t>To comply with a judicial order or lawfully issued subpoena </a:t>
            </a:r>
            <a:br>
              <a:rPr lang="en-US" sz="2000" dirty="0" smtClean="0">
                <a:latin typeface="Arial Rounded MT Bold" pitchFamily="34" charset="0"/>
              </a:rPr>
            </a:br>
            <a:endParaRPr lang="en-US" sz="2000" dirty="0" smtClean="0">
              <a:latin typeface="Arial Rounded MT Bold" pitchFamily="34" charset="0"/>
            </a:endParaRPr>
          </a:p>
          <a:p>
            <a:pPr eaLnBrk="1" hangingPunct="1">
              <a:lnSpc>
                <a:spcPct val="80000"/>
              </a:lnSpc>
              <a:defRPr/>
            </a:pPr>
            <a:r>
              <a:rPr lang="en-US" sz="2000" dirty="0" smtClean="0">
                <a:latin typeface="Arial Rounded MT Bold" pitchFamily="34" charset="0"/>
              </a:rPr>
              <a:t>Appropriate officials in cases of health and safety emergencies and</a:t>
            </a:r>
            <a:br>
              <a:rPr lang="en-US" sz="2000" dirty="0" smtClean="0">
                <a:latin typeface="Arial Rounded MT Bold" pitchFamily="34" charset="0"/>
              </a:rPr>
            </a:br>
            <a:endParaRPr lang="en-US" sz="2000" dirty="0" smtClean="0">
              <a:latin typeface="Arial Rounded MT Bold" pitchFamily="34" charset="0"/>
            </a:endParaRPr>
          </a:p>
          <a:p>
            <a:pPr eaLnBrk="1" hangingPunct="1">
              <a:lnSpc>
                <a:spcPct val="80000"/>
              </a:lnSpc>
              <a:defRPr/>
            </a:pPr>
            <a:r>
              <a:rPr lang="en-US" sz="2000" dirty="0" smtClean="0">
                <a:latin typeface="Arial Rounded MT Bold" pitchFamily="34" charset="0"/>
              </a:rPr>
              <a:t>State and local authorities, within a juvenile justice system, pursuant to specific State law</a:t>
            </a:r>
            <a:r>
              <a:rPr lang="en-US" sz="2000" dirty="0" smtClean="0"/>
              <a:t/>
            </a:r>
            <a:br>
              <a:rPr lang="en-US" sz="2000" dirty="0" smtClean="0"/>
            </a:br>
            <a:endParaRPr lang="en-US"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type="body" idx="1"/>
          </p:nvPr>
        </p:nvSpPr>
        <p:spPr>
          <a:xfrm>
            <a:off x="484188" y="563563"/>
            <a:ext cx="8724900" cy="5449888"/>
          </a:xfrm>
        </p:spPr>
        <p:txBody>
          <a:bodyPr/>
          <a:lstStyle/>
          <a:p>
            <a:pPr eaLnBrk="1" hangingPunct="1">
              <a:lnSpc>
                <a:spcPct val="90000"/>
              </a:lnSpc>
              <a:defRPr/>
            </a:pPr>
            <a:r>
              <a:rPr lang="en-US" sz="2400" dirty="0" smtClean="0">
                <a:latin typeface="Arial Rounded MT Bold" pitchFamily="34" charset="0"/>
              </a:rPr>
              <a:t>Schools may disclose, without consent, "directory" information such as a student's name, address, telephone number, date and place of birth, honors and awards, and dates of attendance. However, schools must tell parents and eligible students about directory information and allow parents and eligible students a reasonable amount of time to request that the school not disclose directory information about them. Schools must notify parents and eligible students annually of their rights under FERPA. </a:t>
            </a:r>
          </a:p>
          <a:p>
            <a:pPr eaLnBrk="1" hangingPunct="1">
              <a:lnSpc>
                <a:spcPct val="90000"/>
              </a:lnSpc>
              <a:defRPr/>
            </a:pPr>
            <a:endParaRPr lang="en-US" sz="2400" dirty="0">
              <a:latin typeface="Arial Rounded MT Bold" pitchFamily="34" charset="0"/>
            </a:endParaRPr>
          </a:p>
          <a:p>
            <a:pPr eaLnBrk="1" hangingPunct="1">
              <a:lnSpc>
                <a:spcPct val="90000"/>
              </a:lnSpc>
              <a:defRPr/>
            </a:pPr>
            <a:r>
              <a:rPr lang="en-US" sz="2400" dirty="0" smtClean="0">
                <a:latin typeface="Arial Rounded MT Bold" pitchFamily="34" charset="0"/>
              </a:rPr>
              <a:t>The actual means of notification (special letter, inclusion in a PTA bulletin, student handbook, or newspaper article) is left to the discretion of each school.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503237" y="1325562"/>
            <a:ext cx="8724900" cy="4435475"/>
          </a:xfrm>
        </p:spPr>
        <p:txBody>
          <a:bodyPr/>
          <a:lstStyle/>
          <a:p>
            <a:pPr eaLnBrk="1" hangingPunct="1"/>
            <a:r>
              <a:rPr lang="en-US" altLang="en-US" sz="2400" b="1" dirty="0" smtClean="0">
                <a:latin typeface="Arial" panose="020B0604020202020204" pitchFamily="34" charset="0"/>
                <a:cs typeface="Arial" panose="020B0604020202020204" pitchFamily="34" charset="0"/>
              </a:rPr>
              <a:t>You have just completed the confidentiality training requirements </a:t>
            </a:r>
          </a:p>
          <a:p>
            <a:pPr eaLnBrk="1" hangingPunct="1"/>
            <a:endParaRPr lang="en-US" altLang="en-US" sz="2400" b="1" dirty="0" smtClean="0">
              <a:latin typeface="Arial" panose="020B0604020202020204" pitchFamily="34" charset="0"/>
              <a:cs typeface="Arial" panose="020B0604020202020204" pitchFamily="34" charset="0"/>
            </a:endParaRPr>
          </a:p>
          <a:p>
            <a:pPr eaLnBrk="1" hangingPunct="1"/>
            <a:r>
              <a:rPr lang="en-US" altLang="en-US" sz="2400" b="1" dirty="0" smtClean="0">
                <a:latin typeface="Arial" panose="020B0604020202020204" pitchFamily="34" charset="0"/>
                <a:cs typeface="Arial" panose="020B0604020202020204" pitchFamily="34" charset="0"/>
              </a:rPr>
              <a:t>Remember you are held accountable for maintaining the confidentiality of student information both at work, at home, and in your community. </a:t>
            </a:r>
          </a:p>
          <a:p>
            <a:pPr eaLnBrk="1" hangingPunct="1">
              <a:lnSpc>
                <a:spcPct val="80000"/>
              </a:lnSpc>
              <a:buFontTx/>
              <a:buNone/>
              <a:defRPr/>
            </a:pPr>
            <a:endParaRPr lang="en-US" sz="2400" b="1" dirty="0">
              <a:latin typeface="Arial" panose="020B0604020202020204" pitchFamily="34" charset="0"/>
              <a:cs typeface="Arial" panose="020B0604020202020204" pitchFamily="34" charset="0"/>
            </a:endParaRPr>
          </a:p>
          <a:p>
            <a:pPr eaLnBrk="1" hangingPunct="1">
              <a:lnSpc>
                <a:spcPct val="80000"/>
              </a:lnSpc>
              <a:defRPr/>
            </a:pPr>
            <a:r>
              <a:rPr lang="en-US" sz="2400" b="1" dirty="0">
                <a:latin typeface="Arial" panose="020B0604020202020204" pitchFamily="34" charset="0"/>
                <a:cs typeface="Arial" panose="020B0604020202020204" pitchFamily="34" charset="0"/>
              </a:rPr>
              <a:t>Please sign the </a:t>
            </a:r>
            <a:r>
              <a:rPr lang="en-US" sz="2400" b="1" dirty="0">
                <a:latin typeface="Arial" panose="020B0604020202020204" pitchFamily="34" charset="0"/>
                <a:cs typeface="Arial" panose="020B0604020202020204" pitchFamily="34" charset="0"/>
                <a:hlinkClick r:id="rId2" action="ppaction://hlinkfile"/>
              </a:rPr>
              <a:t>Confidentiality Agreement </a:t>
            </a:r>
            <a:r>
              <a:rPr lang="en-US" sz="2400" b="1" dirty="0">
                <a:latin typeface="Arial" panose="020B0604020202020204" pitchFamily="34" charset="0"/>
                <a:cs typeface="Arial" panose="020B0604020202020204" pitchFamily="34" charset="0"/>
              </a:rPr>
              <a:t>and submit </a:t>
            </a:r>
            <a:r>
              <a:rPr lang="en-US" sz="2400" b="1" dirty="0" smtClean="0">
                <a:latin typeface="Arial" panose="020B0604020202020204" pitchFamily="34" charset="0"/>
                <a:cs typeface="Arial" panose="020B0604020202020204" pitchFamily="34" charset="0"/>
              </a:rPr>
              <a:t>to Stephanie Matthews @ </a:t>
            </a:r>
            <a:r>
              <a:rPr lang="en-US" sz="2400" b="1" dirty="0" smtClean="0">
                <a:latin typeface="Arial" panose="020B0604020202020204" pitchFamily="34" charset="0"/>
                <a:cs typeface="Arial" panose="020B0604020202020204" pitchFamily="34" charset="0"/>
                <a:hlinkClick r:id="rId3"/>
              </a:rPr>
              <a:t>smatthews@midfield.k12.al.us</a:t>
            </a:r>
            <a:r>
              <a:rPr lang="en-US" sz="2400" b="1" dirty="0" smtClean="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One MUST be signed by each employee each year</a:t>
            </a:r>
            <a:r>
              <a:rPr lang="en-US" sz="2400" b="1" dirty="0" smtClean="0">
                <a:latin typeface="Arial" panose="020B0604020202020204" pitchFamily="34" charset="0"/>
                <a:cs typeface="Arial" panose="020B0604020202020204" pitchFamily="34" charset="0"/>
              </a:rPr>
              <a:t>.</a:t>
            </a:r>
          </a:p>
          <a:p>
            <a:pPr eaLnBrk="1" hangingPunct="1">
              <a:lnSpc>
                <a:spcPct val="80000"/>
              </a:lnSpc>
              <a:defRPr/>
            </a:pPr>
            <a:endParaRPr lang="en-US" sz="2400" b="1" dirty="0">
              <a:latin typeface="Arial" panose="020B0604020202020204" pitchFamily="34" charset="0"/>
              <a:cs typeface="Arial" panose="020B0604020202020204" pitchFamily="34" charset="0"/>
            </a:endParaRPr>
          </a:p>
          <a:p>
            <a:pPr eaLnBrk="1" hangingPunct="1">
              <a:lnSpc>
                <a:spcPct val="80000"/>
              </a:lnSpc>
              <a:defRPr/>
            </a:pPr>
            <a:r>
              <a:rPr lang="en-US" sz="2400" b="1" dirty="0" smtClean="0">
                <a:latin typeface="Arial" panose="020B0604020202020204" pitchFamily="34" charset="0"/>
                <a:cs typeface="Arial" panose="020B0604020202020204" pitchFamily="34" charset="0"/>
              </a:rPr>
              <a:t>Any </a:t>
            </a:r>
            <a:r>
              <a:rPr lang="en-US" sz="2400" b="1" dirty="0">
                <a:latin typeface="Arial" panose="020B0604020202020204" pitchFamily="34" charset="0"/>
                <a:cs typeface="Arial" panose="020B0604020202020204" pitchFamily="34" charset="0"/>
              </a:rPr>
              <a:t>visitors (college students, agency, </a:t>
            </a:r>
            <a:r>
              <a:rPr lang="en-US" sz="2400" b="1" dirty="0" err="1">
                <a:latin typeface="Arial" panose="020B0604020202020204" pitchFamily="34" charset="0"/>
                <a:cs typeface="Arial" panose="020B0604020202020204" pitchFamily="34" charset="0"/>
              </a:rPr>
              <a:t>etc</a:t>
            </a:r>
            <a:r>
              <a:rPr lang="en-US" sz="2400" b="1" dirty="0">
                <a:latin typeface="Arial" panose="020B0604020202020204" pitchFamily="34" charset="0"/>
                <a:cs typeface="Arial" panose="020B0604020202020204" pitchFamily="34" charset="0"/>
              </a:rPr>
              <a:t>) must sign this form as well prior to observing in a class. Extras will be kept at each local school for that purpose.</a:t>
            </a:r>
          </a:p>
          <a:p>
            <a:pPr eaLnBrk="1" hangingPunct="1"/>
            <a:endParaRPr lang="en-US" altLang="en-US" dirty="0" smtClean="0"/>
          </a:p>
        </p:txBody>
      </p:sp>
      <p:sp>
        <p:nvSpPr>
          <p:cNvPr id="40962" name="Rectangle 2"/>
          <p:cNvSpPr>
            <a:spLocks noGrp="1" noChangeArrowheads="1"/>
          </p:cNvSpPr>
          <p:nvPr>
            <p:ph type="title"/>
          </p:nvPr>
        </p:nvSpPr>
        <p:spPr>
          <a:xfrm>
            <a:off x="579437" y="106362"/>
            <a:ext cx="8724900" cy="1127125"/>
          </a:xfrm>
        </p:spPr>
        <p:txBody>
          <a:bodyPr/>
          <a:lstStyle/>
          <a:p>
            <a:pPr eaLnBrk="1" fontAlgn="auto" hangingPunct="1">
              <a:spcAft>
                <a:spcPts val="0"/>
              </a:spcAft>
              <a:defRPr/>
            </a:pPr>
            <a:r>
              <a:rPr lang="en-US" sz="6000" dirty="0" smtClean="0">
                <a:solidFill>
                  <a:schemeClr val="folHlink"/>
                </a:solidFill>
              </a:rPr>
              <a:t>Congratulations!</a:t>
            </a:r>
          </a:p>
        </p:txBody>
      </p:sp>
    </p:spTree>
    <p:extLst>
      <p:ext uri="{BB962C8B-B14F-4D97-AF65-F5344CB8AC3E}">
        <p14:creationId xmlns:p14="http://schemas.microsoft.com/office/powerpoint/2010/main" val="3773479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55637" y="411162"/>
            <a:ext cx="8239125" cy="1712912"/>
          </a:xfrm>
        </p:spPr>
        <p:txBody>
          <a:bodyPr/>
          <a:lstStyle/>
          <a:p>
            <a:pPr eaLnBrk="1" hangingPunct="1">
              <a:defRPr/>
            </a:pPr>
            <a:r>
              <a:rPr lang="en-US" sz="4800" dirty="0" smtClean="0">
                <a:latin typeface="+mn-lt"/>
              </a:rPr>
              <a:t/>
            </a:r>
            <a:br>
              <a:rPr lang="en-US" sz="4800" dirty="0" smtClean="0">
                <a:latin typeface="+mn-lt"/>
              </a:rPr>
            </a:br>
            <a:r>
              <a:rPr lang="en-US" sz="4800" dirty="0" smtClean="0">
                <a:latin typeface="+mn-lt"/>
              </a:rPr>
              <a:t>What is Confidentiality?</a:t>
            </a:r>
            <a:br>
              <a:rPr lang="en-US" sz="4800" dirty="0" smtClean="0">
                <a:latin typeface="+mn-lt"/>
              </a:rPr>
            </a:br>
            <a:endParaRPr lang="en-US" sz="4800" dirty="0" smtClean="0">
              <a:latin typeface="+mn-lt"/>
            </a:endParaRPr>
          </a:p>
        </p:txBody>
      </p:sp>
      <p:sp>
        <p:nvSpPr>
          <p:cNvPr id="3" name="Rectangle 4"/>
          <p:cNvSpPr txBox="1">
            <a:spLocks noChangeArrowheads="1"/>
          </p:cNvSpPr>
          <p:nvPr/>
        </p:nvSpPr>
        <p:spPr>
          <a:xfrm>
            <a:off x="1341437" y="2087562"/>
            <a:ext cx="7040563" cy="4114800"/>
          </a:xfrm>
          <a:prstGeom prst="rect">
            <a:avLst/>
          </a:prstGeom>
        </p:spPr>
        <p:txBody>
          <a:bodyPr>
            <a:normAutofit/>
          </a:bodyPr>
          <a:lst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a:lstStyle>
          <a:p>
            <a:pPr marL="566928" indent="-457200" eaLnBrk="1" fontAlgn="auto" hangingPunct="1">
              <a:lnSpc>
                <a:spcPct val="90000"/>
              </a:lnSpc>
              <a:spcAft>
                <a:spcPts val="0"/>
              </a:spcAft>
              <a:defRPr/>
            </a:pPr>
            <a:r>
              <a:rPr lang="en-US" sz="2600" b="1" kern="0" dirty="0" smtClean="0">
                <a:latin typeface="Arial" charset="0"/>
              </a:rPr>
              <a:t>Protection of All Personally Identifiable Data, Information, and Records Collected, Used or Maintained by an Agency</a:t>
            </a:r>
          </a:p>
          <a:p>
            <a:pPr marL="566928" indent="-457200" eaLnBrk="1" fontAlgn="auto" hangingPunct="1">
              <a:lnSpc>
                <a:spcPct val="90000"/>
              </a:lnSpc>
              <a:spcAft>
                <a:spcPts val="0"/>
              </a:spcAft>
              <a:defRPr/>
            </a:pPr>
            <a:endParaRPr lang="en-US" sz="2600" b="1" kern="0" dirty="0" smtClean="0">
              <a:latin typeface="Arial" charset="0"/>
            </a:endParaRPr>
          </a:p>
          <a:p>
            <a:pPr marL="566928" indent="-457200" eaLnBrk="1" fontAlgn="auto" hangingPunct="1">
              <a:lnSpc>
                <a:spcPct val="90000"/>
              </a:lnSpc>
              <a:spcAft>
                <a:spcPts val="0"/>
              </a:spcAft>
              <a:defRPr/>
            </a:pPr>
            <a:r>
              <a:rPr lang="en-US" sz="2600" b="1" kern="0" dirty="0" smtClean="0">
                <a:latin typeface="Arial" charset="0"/>
              </a:rPr>
              <a:t>Confidentiality Requirements also Apply to Discussions about a Student and the Student’s Records</a:t>
            </a:r>
          </a:p>
          <a:p>
            <a:pPr marL="365760" indent="-256032" algn="ctr" eaLnBrk="1" fontAlgn="auto" hangingPunct="1">
              <a:lnSpc>
                <a:spcPct val="90000"/>
              </a:lnSpc>
              <a:spcAft>
                <a:spcPts val="0"/>
              </a:spcAft>
              <a:buFontTx/>
              <a:buNone/>
              <a:defRPr/>
            </a:pPr>
            <a:endParaRPr lang="en-US" sz="2400" kern="0" dirty="0" smtClean="0">
              <a:latin typeface="Arial" charset="0"/>
            </a:endParaRPr>
          </a:p>
        </p:txBody>
      </p:sp>
    </p:spTree>
    <p:extLst>
      <p:ext uri="{BB962C8B-B14F-4D97-AF65-F5344CB8AC3E}">
        <p14:creationId xmlns:p14="http://schemas.microsoft.com/office/powerpoint/2010/main" val="161638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fontAlgn="auto" hangingPunct="1">
              <a:spcAft>
                <a:spcPts val="0"/>
              </a:spcAft>
              <a:defRPr/>
            </a:pPr>
            <a:r>
              <a:rPr lang="en-US" sz="3600" dirty="0" smtClean="0">
                <a:latin typeface="Arial Black" pitchFamily="34" charset="0"/>
              </a:rPr>
              <a:t>What Does Personally Identifiable Information Mean?</a:t>
            </a:r>
          </a:p>
        </p:txBody>
      </p:sp>
      <p:pic>
        <p:nvPicPr>
          <p:cNvPr id="14339" name="Picture 9" descr="j0240719"/>
          <p:cNvPicPr>
            <a:picLocks noGrp="1" noChangeAspect="1" noChangeArrowheads="1"/>
          </p:cNvPicPr>
          <p:nvPr>
            <p:ph type="clipArt" sz="half" idx="1"/>
          </p:nvPr>
        </p:nvPicPr>
        <p:blipFill>
          <a:blip r:embed="rId2" cstate="print">
            <a:extLst>
              <a:ext uri="{28A0092B-C50C-407E-A947-70E740481C1C}">
                <a14:useLocalDpi xmlns:a14="http://schemas.microsoft.com/office/drawing/2010/main" val="0"/>
              </a:ext>
            </a:extLst>
          </a:blip>
          <a:srcRect/>
          <a:stretch>
            <a:fillRect/>
          </a:stretch>
        </p:blipFill>
        <p:spPr>
          <a:xfrm>
            <a:off x="579437" y="2087562"/>
            <a:ext cx="2292056" cy="3232609"/>
          </a:xfrm>
        </p:spPr>
      </p:pic>
      <p:sp>
        <p:nvSpPr>
          <p:cNvPr id="10244" name="Rectangle 4"/>
          <p:cNvSpPr>
            <a:spLocks noGrp="1" noChangeArrowheads="1"/>
          </p:cNvSpPr>
          <p:nvPr>
            <p:ph type="body" sz="half" idx="2"/>
          </p:nvPr>
        </p:nvSpPr>
        <p:spPr>
          <a:xfrm>
            <a:off x="3170237" y="1554162"/>
            <a:ext cx="6181620" cy="5863802"/>
          </a:xfrm>
        </p:spPr>
        <p:txBody>
          <a:bodyPr/>
          <a:lstStyle/>
          <a:p>
            <a:pPr eaLnBrk="1" hangingPunct="1"/>
            <a:r>
              <a:rPr lang="en-US" altLang="en-US" sz="2400" b="1" dirty="0" smtClean="0">
                <a:latin typeface="Arial" pitchFamily="34" charset="0"/>
              </a:rPr>
              <a:t>Name of Child, Parent, or Other Family Member</a:t>
            </a:r>
          </a:p>
          <a:p>
            <a:pPr eaLnBrk="1" hangingPunct="1"/>
            <a:r>
              <a:rPr lang="en-US" altLang="en-US" sz="2400" b="1" dirty="0" smtClean="0">
                <a:latin typeface="Arial" pitchFamily="34" charset="0"/>
              </a:rPr>
              <a:t>Address of A Child</a:t>
            </a:r>
          </a:p>
          <a:p>
            <a:pPr eaLnBrk="1" hangingPunct="1"/>
            <a:r>
              <a:rPr lang="en-US" altLang="en-US" sz="2400" b="1" dirty="0" smtClean="0">
                <a:latin typeface="Arial" pitchFamily="34" charset="0"/>
              </a:rPr>
              <a:t>A Personal Identification Number (SSN or Student Number)</a:t>
            </a:r>
          </a:p>
          <a:p>
            <a:pPr eaLnBrk="1" hangingPunct="1"/>
            <a:r>
              <a:rPr lang="en-US" altLang="en-US" sz="2400" b="1" dirty="0" smtClean="0">
                <a:latin typeface="Arial" pitchFamily="34" charset="0"/>
              </a:rPr>
              <a:t>Indirect identifiers (date of birth, place of birth, mother’s maiden name)</a:t>
            </a:r>
          </a:p>
          <a:p>
            <a:pPr eaLnBrk="1" hangingPunct="1"/>
            <a:r>
              <a:rPr lang="en-US" altLang="en-US" sz="2400" b="1" dirty="0" smtClean="0">
                <a:latin typeface="Arial" pitchFamily="34" charset="0"/>
              </a:rPr>
              <a:t>Information that can be used alone or in combination that specifically links to a child</a:t>
            </a:r>
          </a:p>
          <a:p>
            <a:pPr eaLnBrk="1" hangingPunct="1"/>
            <a:r>
              <a:rPr lang="en-US" altLang="en-US" sz="2400" b="1" dirty="0" smtClean="0">
                <a:latin typeface="Arial" pitchFamily="34" charset="0"/>
              </a:rPr>
              <a:t>Characteristics or Other Information to Identify Child</a:t>
            </a:r>
          </a:p>
        </p:txBody>
      </p:sp>
    </p:spTree>
    <p:extLst>
      <p:ext uri="{BB962C8B-B14F-4D97-AF65-F5344CB8AC3E}">
        <p14:creationId xmlns:p14="http://schemas.microsoft.com/office/powerpoint/2010/main" val="2097650939"/>
      </p:ext>
    </p:extLst>
  </p:cSld>
  <p:clrMapOvr>
    <a:masterClrMapping/>
  </p:clrMapOvr>
  <p:transition spd="slow">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5" fill="hold"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randombar(vertical)">
                                      <p:cBhvr>
                                        <p:cTn id="7" dur="500"/>
                                        <p:tgtEl>
                                          <p:spTgt spid="10242"/>
                                        </p:tgtEl>
                                      </p:cBhvr>
                                    </p:animEffect>
                                  </p:childTnLst>
                                </p:cTn>
                              </p:par>
                            </p:childTnLst>
                          </p:cTn>
                        </p:par>
                        <p:par>
                          <p:cTn id="8" fill="hold" nodeType="afterGroup">
                            <p:stCondLst>
                              <p:cond delay="500"/>
                            </p:stCondLst>
                            <p:childTnLst>
                              <p:par>
                                <p:cTn id="9" presetID="14" presetClass="entr" presetSubtype="5" fill="hold" grpId="0" nodeType="afterEffect">
                                  <p:stCondLst>
                                    <p:cond delay="0"/>
                                  </p:stCondLst>
                                  <p:childTnLst>
                                    <p:set>
                                      <p:cBhvr>
                                        <p:cTn id="10" dur="1" fill="hold">
                                          <p:stCondLst>
                                            <p:cond delay="0"/>
                                          </p:stCondLst>
                                        </p:cTn>
                                        <p:tgtEl>
                                          <p:spTgt spid="10244">
                                            <p:txEl>
                                              <p:pRg st="0" end="0"/>
                                            </p:txEl>
                                          </p:spTgt>
                                        </p:tgtEl>
                                        <p:attrNameLst>
                                          <p:attrName>style.visibility</p:attrName>
                                        </p:attrNameLst>
                                      </p:cBhvr>
                                      <p:to>
                                        <p:strVal val="visible"/>
                                      </p:to>
                                    </p:set>
                                    <p:animEffect transition="in" filter="randombar(vertical)">
                                      <p:cBhvr>
                                        <p:cTn id="11" dur="500"/>
                                        <p:tgtEl>
                                          <p:spTgt spid="10244">
                                            <p:txEl>
                                              <p:pRg st="0" end="0"/>
                                            </p:txEl>
                                          </p:spTgt>
                                        </p:tgtEl>
                                      </p:cBhvr>
                                    </p:animEffect>
                                  </p:childTnLst>
                                </p:cTn>
                              </p:par>
                            </p:childTnLst>
                          </p:cTn>
                        </p:par>
                        <p:par>
                          <p:cTn id="12" fill="hold" nodeType="afterGroup">
                            <p:stCondLst>
                              <p:cond delay="1000"/>
                            </p:stCondLst>
                            <p:childTnLst>
                              <p:par>
                                <p:cTn id="13" presetID="14" presetClass="entr" presetSubtype="5" fill="hold" grpId="0" nodeType="afterEffect">
                                  <p:stCondLst>
                                    <p:cond delay="0"/>
                                  </p:stCondLst>
                                  <p:childTnLst>
                                    <p:set>
                                      <p:cBhvr>
                                        <p:cTn id="14" dur="1" fill="hold">
                                          <p:stCondLst>
                                            <p:cond delay="0"/>
                                          </p:stCondLst>
                                        </p:cTn>
                                        <p:tgtEl>
                                          <p:spTgt spid="10244">
                                            <p:txEl>
                                              <p:pRg st="1" end="1"/>
                                            </p:txEl>
                                          </p:spTgt>
                                        </p:tgtEl>
                                        <p:attrNameLst>
                                          <p:attrName>style.visibility</p:attrName>
                                        </p:attrNameLst>
                                      </p:cBhvr>
                                      <p:to>
                                        <p:strVal val="visible"/>
                                      </p:to>
                                    </p:set>
                                    <p:animEffect transition="in" filter="randombar(vertical)">
                                      <p:cBhvr>
                                        <p:cTn id="15" dur="500"/>
                                        <p:tgtEl>
                                          <p:spTgt spid="10244">
                                            <p:txEl>
                                              <p:pRg st="1" end="1"/>
                                            </p:txEl>
                                          </p:spTgt>
                                        </p:tgtEl>
                                      </p:cBhvr>
                                    </p:animEffect>
                                  </p:childTnLst>
                                </p:cTn>
                              </p:par>
                            </p:childTnLst>
                          </p:cTn>
                        </p:par>
                        <p:par>
                          <p:cTn id="16" fill="hold" nodeType="afterGroup">
                            <p:stCondLst>
                              <p:cond delay="1500"/>
                            </p:stCondLst>
                            <p:childTnLst>
                              <p:par>
                                <p:cTn id="17" presetID="14" presetClass="entr" presetSubtype="5" fill="hold" grpId="0" nodeType="afterEffect">
                                  <p:stCondLst>
                                    <p:cond delay="0"/>
                                  </p:stCondLst>
                                  <p:childTnLst>
                                    <p:set>
                                      <p:cBhvr>
                                        <p:cTn id="18" dur="1" fill="hold">
                                          <p:stCondLst>
                                            <p:cond delay="0"/>
                                          </p:stCondLst>
                                        </p:cTn>
                                        <p:tgtEl>
                                          <p:spTgt spid="10244">
                                            <p:txEl>
                                              <p:pRg st="2" end="2"/>
                                            </p:txEl>
                                          </p:spTgt>
                                        </p:tgtEl>
                                        <p:attrNameLst>
                                          <p:attrName>style.visibility</p:attrName>
                                        </p:attrNameLst>
                                      </p:cBhvr>
                                      <p:to>
                                        <p:strVal val="visible"/>
                                      </p:to>
                                    </p:set>
                                    <p:animEffect transition="in" filter="randombar(vertical)">
                                      <p:cBhvr>
                                        <p:cTn id="19" dur="500"/>
                                        <p:tgtEl>
                                          <p:spTgt spid="10244">
                                            <p:txEl>
                                              <p:pRg st="2" end="2"/>
                                            </p:txEl>
                                          </p:spTgt>
                                        </p:tgtEl>
                                      </p:cBhvr>
                                    </p:animEffect>
                                  </p:childTnLst>
                                </p:cTn>
                              </p:par>
                            </p:childTnLst>
                          </p:cTn>
                        </p:par>
                        <p:par>
                          <p:cTn id="20" fill="hold" nodeType="afterGroup">
                            <p:stCondLst>
                              <p:cond delay="2000"/>
                            </p:stCondLst>
                            <p:childTnLst>
                              <p:par>
                                <p:cTn id="21" presetID="14" presetClass="entr" presetSubtype="5" fill="hold" grpId="0" nodeType="afterEffect">
                                  <p:stCondLst>
                                    <p:cond delay="0"/>
                                  </p:stCondLst>
                                  <p:childTnLst>
                                    <p:set>
                                      <p:cBhvr>
                                        <p:cTn id="22" dur="1" fill="hold">
                                          <p:stCondLst>
                                            <p:cond delay="0"/>
                                          </p:stCondLst>
                                        </p:cTn>
                                        <p:tgtEl>
                                          <p:spTgt spid="10244">
                                            <p:txEl>
                                              <p:pRg st="3" end="3"/>
                                            </p:txEl>
                                          </p:spTgt>
                                        </p:tgtEl>
                                        <p:attrNameLst>
                                          <p:attrName>style.visibility</p:attrName>
                                        </p:attrNameLst>
                                      </p:cBhvr>
                                      <p:to>
                                        <p:strVal val="visible"/>
                                      </p:to>
                                    </p:set>
                                    <p:animEffect transition="in" filter="randombar(vertical)">
                                      <p:cBhvr>
                                        <p:cTn id="23" dur="500"/>
                                        <p:tgtEl>
                                          <p:spTgt spid="10244">
                                            <p:txEl>
                                              <p:pRg st="3" end="3"/>
                                            </p:txEl>
                                          </p:spTgt>
                                        </p:tgtEl>
                                      </p:cBhvr>
                                    </p:animEffect>
                                  </p:childTnLst>
                                </p:cTn>
                              </p:par>
                            </p:childTnLst>
                          </p:cTn>
                        </p:par>
                        <p:par>
                          <p:cTn id="24" fill="hold" nodeType="afterGroup">
                            <p:stCondLst>
                              <p:cond delay="2500"/>
                            </p:stCondLst>
                            <p:childTnLst>
                              <p:par>
                                <p:cTn id="25" presetID="14" presetClass="entr" presetSubtype="5" fill="hold" grpId="0" nodeType="afterEffect">
                                  <p:stCondLst>
                                    <p:cond delay="0"/>
                                  </p:stCondLst>
                                  <p:childTnLst>
                                    <p:set>
                                      <p:cBhvr>
                                        <p:cTn id="26" dur="1" fill="hold">
                                          <p:stCondLst>
                                            <p:cond delay="0"/>
                                          </p:stCondLst>
                                        </p:cTn>
                                        <p:tgtEl>
                                          <p:spTgt spid="10244">
                                            <p:txEl>
                                              <p:pRg st="4" end="4"/>
                                            </p:txEl>
                                          </p:spTgt>
                                        </p:tgtEl>
                                        <p:attrNameLst>
                                          <p:attrName>style.visibility</p:attrName>
                                        </p:attrNameLst>
                                      </p:cBhvr>
                                      <p:to>
                                        <p:strVal val="visible"/>
                                      </p:to>
                                    </p:set>
                                    <p:animEffect transition="in" filter="randombar(vertical)">
                                      <p:cBhvr>
                                        <p:cTn id="27" dur="500"/>
                                        <p:tgtEl>
                                          <p:spTgt spid="10244">
                                            <p:txEl>
                                              <p:pRg st="4" end="4"/>
                                            </p:txEl>
                                          </p:spTgt>
                                        </p:tgtEl>
                                      </p:cBhvr>
                                    </p:animEffect>
                                  </p:childTnLst>
                                </p:cTn>
                              </p:par>
                            </p:childTnLst>
                          </p:cTn>
                        </p:par>
                        <p:par>
                          <p:cTn id="28" fill="hold" nodeType="afterGroup">
                            <p:stCondLst>
                              <p:cond delay="3000"/>
                            </p:stCondLst>
                            <p:childTnLst>
                              <p:par>
                                <p:cTn id="29" presetID="14" presetClass="entr" presetSubtype="5" fill="hold" grpId="0" nodeType="afterEffect">
                                  <p:stCondLst>
                                    <p:cond delay="0"/>
                                  </p:stCondLst>
                                  <p:childTnLst>
                                    <p:set>
                                      <p:cBhvr>
                                        <p:cTn id="30" dur="1" fill="hold">
                                          <p:stCondLst>
                                            <p:cond delay="0"/>
                                          </p:stCondLst>
                                        </p:cTn>
                                        <p:tgtEl>
                                          <p:spTgt spid="10244">
                                            <p:txEl>
                                              <p:pRg st="5" end="5"/>
                                            </p:txEl>
                                          </p:spTgt>
                                        </p:tgtEl>
                                        <p:attrNameLst>
                                          <p:attrName>style.visibility</p:attrName>
                                        </p:attrNameLst>
                                      </p:cBhvr>
                                      <p:to>
                                        <p:strVal val="visible"/>
                                      </p:to>
                                    </p:set>
                                    <p:animEffect transition="in" filter="randombar(vertical)">
                                      <p:cBhvr>
                                        <p:cTn id="31" dur="500"/>
                                        <p:tgtEl>
                                          <p:spTgt spid="1024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pPr eaLnBrk="1" hangingPunct="1"/>
            <a:r>
              <a:rPr lang="en-US" altLang="en-US" sz="2400" b="1" dirty="0" smtClean="0">
                <a:latin typeface="Arial" pitchFamily="34" charset="0"/>
              </a:rPr>
              <a:t>Personal and Family Data</a:t>
            </a:r>
          </a:p>
          <a:p>
            <a:pPr eaLnBrk="1" hangingPunct="1"/>
            <a:r>
              <a:rPr lang="en-US" altLang="en-US" sz="2400" b="1" dirty="0" smtClean="0">
                <a:latin typeface="Arial" pitchFamily="34" charset="0"/>
              </a:rPr>
              <a:t>Evaluation and Test Data</a:t>
            </a:r>
          </a:p>
          <a:p>
            <a:pPr eaLnBrk="1" hangingPunct="1"/>
            <a:r>
              <a:rPr lang="en-US" altLang="en-US" sz="2400" b="1" dirty="0" smtClean="0">
                <a:latin typeface="Arial" pitchFamily="34" charset="0"/>
              </a:rPr>
              <a:t>504 Plans</a:t>
            </a:r>
          </a:p>
          <a:p>
            <a:pPr eaLnBrk="1" hangingPunct="1"/>
            <a:r>
              <a:rPr lang="en-US" altLang="en-US" sz="2400" b="1" dirty="0" smtClean="0">
                <a:latin typeface="Arial" pitchFamily="34" charset="0"/>
              </a:rPr>
              <a:t>Progress Reports, Report Cards, Work Samples, and Attendance Records</a:t>
            </a:r>
          </a:p>
          <a:p>
            <a:pPr eaLnBrk="1" hangingPunct="1"/>
            <a:r>
              <a:rPr lang="en-US" altLang="en-US" sz="2400" b="1" dirty="0" smtClean="0">
                <a:latin typeface="Arial" pitchFamily="34" charset="0"/>
              </a:rPr>
              <a:t>Written Accounts of Parent/Teacher</a:t>
            </a:r>
          </a:p>
          <a:p>
            <a:pPr eaLnBrk="1" hangingPunct="1"/>
            <a:r>
              <a:rPr lang="en-US" altLang="en-US" sz="2400" b="1" dirty="0" smtClean="0">
                <a:latin typeface="Arial" pitchFamily="34" charset="0"/>
              </a:rPr>
              <a:t>Conferences</a:t>
            </a:r>
          </a:p>
          <a:p>
            <a:pPr eaLnBrk="1" hangingPunct="1"/>
            <a:r>
              <a:rPr lang="en-US" altLang="en-US" sz="2400" b="1" dirty="0" smtClean="0">
                <a:latin typeface="Arial" pitchFamily="34" charset="0"/>
              </a:rPr>
              <a:t>Audio and/or Video Tapes</a:t>
            </a:r>
          </a:p>
          <a:p>
            <a:pPr eaLnBrk="1" hangingPunct="1"/>
            <a:r>
              <a:rPr lang="en-US" altLang="en-US" sz="2400" b="1" dirty="0" smtClean="0">
                <a:latin typeface="Arial" pitchFamily="34" charset="0"/>
              </a:rPr>
              <a:t>Electronic information stored on cell phones, PDA’s, data bases, instant messages, and voice mail- recordings.</a:t>
            </a:r>
          </a:p>
        </p:txBody>
      </p:sp>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en-US" smtClean="0">
                <a:latin typeface="Arial Black" pitchFamily="34" charset="0"/>
              </a:rPr>
              <a:t>What Are Educational Records?</a:t>
            </a:r>
          </a:p>
        </p:txBody>
      </p:sp>
    </p:spTree>
    <p:extLst>
      <p:ext uri="{BB962C8B-B14F-4D97-AF65-F5344CB8AC3E}">
        <p14:creationId xmlns:p14="http://schemas.microsoft.com/office/powerpoint/2010/main" val="2386404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strips(downRight)">
                                      <p:cBhvr>
                                        <p:cTn id="7" dur="500"/>
                                        <p:tgtEl>
                                          <p:spTgt spid="8194"/>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8195">
                                            <p:txEl>
                                              <p:pRg st="0" end="0"/>
                                            </p:txEl>
                                          </p:spTgt>
                                        </p:tgtEl>
                                        <p:attrNameLst>
                                          <p:attrName>style.visibility</p:attrName>
                                        </p:attrNameLst>
                                      </p:cBhvr>
                                      <p:to>
                                        <p:strVal val="visible"/>
                                      </p:to>
                                    </p:set>
                                    <p:animEffect transition="in" filter="strips(downRight)">
                                      <p:cBhvr>
                                        <p:cTn id="11" dur="500"/>
                                        <p:tgtEl>
                                          <p:spTgt spid="8195">
                                            <p:txEl>
                                              <p:pRg st="0" end="0"/>
                                            </p:txEl>
                                          </p:spTgt>
                                        </p:tgtEl>
                                      </p:cBhvr>
                                    </p:animEffect>
                                  </p:childTnLst>
                                </p:cTn>
                              </p:par>
                            </p:childTnLst>
                          </p:cTn>
                        </p:par>
                        <p:par>
                          <p:cTn id="12" fill="hold" nodeType="afterGroup">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8195">
                                            <p:txEl>
                                              <p:pRg st="1" end="1"/>
                                            </p:txEl>
                                          </p:spTgt>
                                        </p:tgtEl>
                                        <p:attrNameLst>
                                          <p:attrName>style.visibility</p:attrName>
                                        </p:attrNameLst>
                                      </p:cBhvr>
                                      <p:to>
                                        <p:strVal val="visible"/>
                                      </p:to>
                                    </p:set>
                                    <p:animEffect transition="in" filter="strips(downRight)">
                                      <p:cBhvr>
                                        <p:cTn id="15" dur="500"/>
                                        <p:tgtEl>
                                          <p:spTgt spid="8195">
                                            <p:txEl>
                                              <p:pRg st="1" end="1"/>
                                            </p:txEl>
                                          </p:spTgt>
                                        </p:tgtEl>
                                      </p:cBhvr>
                                    </p:animEffect>
                                  </p:childTnLst>
                                </p:cTn>
                              </p:par>
                            </p:childTnLst>
                          </p:cTn>
                        </p:par>
                        <p:par>
                          <p:cTn id="16" fill="hold" nodeType="afterGroup">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Effect transition="in" filter="strips(downRight)">
                                      <p:cBhvr>
                                        <p:cTn id="19" dur="500"/>
                                        <p:tgtEl>
                                          <p:spTgt spid="8195">
                                            <p:txEl>
                                              <p:pRg st="2" end="2"/>
                                            </p:txEl>
                                          </p:spTgt>
                                        </p:tgtEl>
                                      </p:cBhvr>
                                    </p:animEffect>
                                  </p:childTnLst>
                                </p:cTn>
                              </p:par>
                            </p:childTnLst>
                          </p:cTn>
                        </p:par>
                        <p:par>
                          <p:cTn id="20" fill="hold" nodeType="afterGroup">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8195">
                                            <p:txEl>
                                              <p:pRg st="3" end="3"/>
                                            </p:txEl>
                                          </p:spTgt>
                                        </p:tgtEl>
                                        <p:attrNameLst>
                                          <p:attrName>style.visibility</p:attrName>
                                        </p:attrNameLst>
                                      </p:cBhvr>
                                      <p:to>
                                        <p:strVal val="visible"/>
                                      </p:to>
                                    </p:set>
                                    <p:animEffect transition="in" filter="strips(downRight)">
                                      <p:cBhvr>
                                        <p:cTn id="23" dur="500"/>
                                        <p:tgtEl>
                                          <p:spTgt spid="8195">
                                            <p:txEl>
                                              <p:pRg st="3" end="3"/>
                                            </p:txEl>
                                          </p:spTgt>
                                        </p:tgtEl>
                                      </p:cBhvr>
                                    </p:animEffect>
                                  </p:childTnLst>
                                </p:cTn>
                              </p:par>
                            </p:childTnLst>
                          </p:cTn>
                        </p:par>
                        <p:par>
                          <p:cTn id="24" fill="hold" nodeType="afterGroup">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strips(downRight)">
                                      <p:cBhvr>
                                        <p:cTn id="27" dur="500"/>
                                        <p:tgtEl>
                                          <p:spTgt spid="8195">
                                            <p:txEl>
                                              <p:pRg st="4" end="4"/>
                                            </p:txEl>
                                          </p:spTgt>
                                        </p:tgtEl>
                                      </p:cBhvr>
                                    </p:animEffect>
                                  </p:childTnLst>
                                </p:cTn>
                              </p:par>
                            </p:childTnLst>
                          </p:cTn>
                        </p:par>
                        <p:par>
                          <p:cTn id="28" fill="hold" nodeType="afterGroup">
                            <p:stCondLst>
                              <p:cond delay="3000"/>
                            </p:stCondLst>
                            <p:childTnLst>
                              <p:par>
                                <p:cTn id="29" presetID="18" presetClass="entr" presetSubtype="6" fill="hold" grpId="0" nodeType="afterEffect">
                                  <p:stCondLst>
                                    <p:cond delay="0"/>
                                  </p:stCondLst>
                                  <p:childTnLst>
                                    <p:set>
                                      <p:cBhvr>
                                        <p:cTn id="30" dur="1" fill="hold">
                                          <p:stCondLst>
                                            <p:cond delay="0"/>
                                          </p:stCondLst>
                                        </p:cTn>
                                        <p:tgtEl>
                                          <p:spTgt spid="8195">
                                            <p:txEl>
                                              <p:pRg st="5" end="5"/>
                                            </p:txEl>
                                          </p:spTgt>
                                        </p:tgtEl>
                                        <p:attrNameLst>
                                          <p:attrName>style.visibility</p:attrName>
                                        </p:attrNameLst>
                                      </p:cBhvr>
                                      <p:to>
                                        <p:strVal val="visible"/>
                                      </p:to>
                                    </p:set>
                                    <p:animEffect transition="in" filter="strips(downRight)">
                                      <p:cBhvr>
                                        <p:cTn id="31" dur="500"/>
                                        <p:tgtEl>
                                          <p:spTgt spid="8195">
                                            <p:txEl>
                                              <p:pRg st="5" end="5"/>
                                            </p:txEl>
                                          </p:spTgt>
                                        </p:tgtEl>
                                      </p:cBhvr>
                                    </p:animEffect>
                                  </p:childTnLst>
                                </p:cTn>
                              </p:par>
                            </p:childTnLst>
                          </p:cTn>
                        </p:par>
                        <p:par>
                          <p:cTn id="32" fill="hold" nodeType="afterGroup">
                            <p:stCondLst>
                              <p:cond delay="3500"/>
                            </p:stCondLst>
                            <p:childTnLst>
                              <p:par>
                                <p:cTn id="33" presetID="18" presetClass="entr" presetSubtype="6" fill="hold" grpId="0" nodeType="afterEffect">
                                  <p:stCondLst>
                                    <p:cond delay="0"/>
                                  </p:stCondLst>
                                  <p:childTnLst>
                                    <p:set>
                                      <p:cBhvr>
                                        <p:cTn id="34" dur="1" fill="hold">
                                          <p:stCondLst>
                                            <p:cond delay="0"/>
                                          </p:stCondLst>
                                        </p:cTn>
                                        <p:tgtEl>
                                          <p:spTgt spid="8195">
                                            <p:txEl>
                                              <p:pRg st="6" end="6"/>
                                            </p:txEl>
                                          </p:spTgt>
                                        </p:tgtEl>
                                        <p:attrNameLst>
                                          <p:attrName>style.visibility</p:attrName>
                                        </p:attrNameLst>
                                      </p:cBhvr>
                                      <p:to>
                                        <p:strVal val="visible"/>
                                      </p:to>
                                    </p:set>
                                    <p:animEffect transition="in" filter="strips(downRight)">
                                      <p:cBhvr>
                                        <p:cTn id="35" dur="500"/>
                                        <p:tgtEl>
                                          <p:spTgt spid="8195">
                                            <p:txEl>
                                              <p:pRg st="6" end="6"/>
                                            </p:txEl>
                                          </p:spTgt>
                                        </p:tgtEl>
                                      </p:cBhvr>
                                    </p:animEffect>
                                  </p:childTnLst>
                                </p:cTn>
                              </p:par>
                            </p:childTnLst>
                          </p:cTn>
                        </p:par>
                        <p:par>
                          <p:cTn id="36" fill="hold" nodeType="afterGroup">
                            <p:stCondLst>
                              <p:cond delay="4000"/>
                            </p:stCondLst>
                            <p:childTnLst>
                              <p:par>
                                <p:cTn id="37" presetID="18" presetClass="entr" presetSubtype="6" fill="hold" grpId="0" nodeType="afterEffect">
                                  <p:stCondLst>
                                    <p:cond delay="0"/>
                                  </p:stCondLst>
                                  <p:childTnLst>
                                    <p:set>
                                      <p:cBhvr>
                                        <p:cTn id="38" dur="1" fill="hold">
                                          <p:stCondLst>
                                            <p:cond delay="0"/>
                                          </p:stCondLst>
                                        </p:cTn>
                                        <p:tgtEl>
                                          <p:spTgt spid="8195">
                                            <p:txEl>
                                              <p:pRg st="7" end="7"/>
                                            </p:txEl>
                                          </p:spTgt>
                                        </p:tgtEl>
                                        <p:attrNameLst>
                                          <p:attrName>style.visibility</p:attrName>
                                        </p:attrNameLst>
                                      </p:cBhvr>
                                      <p:to>
                                        <p:strVal val="visible"/>
                                      </p:to>
                                    </p:set>
                                    <p:animEffect transition="in" filter="strips(downRight)">
                                      <p:cBhvr>
                                        <p:cTn id="39" dur="500"/>
                                        <p:tgtEl>
                                          <p:spTgt spid="8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726995" y="1653893"/>
            <a:ext cx="8481616" cy="4585794"/>
          </a:xfrm>
        </p:spPr>
        <p:txBody>
          <a:bodyPr/>
          <a:lstStyle/>
          <a:p>
            <a:pPr eaLnBrk="1" hangingPunct="1">
              <a:lnSpc>
                <a:spcPct val="90000"/>
              </a:lnSpc>
            </a:pPr>
            <a:r>
              <a:rPr lang="en-US" altLang="en-US" sz="2800" b="1" dirty="0" smtClean="0">
                <a:latin typeface="Arial" pitchFamily="34" charset="0"/>
              </a:rPr>
              <a:t>Medical Records</a:t>
            </a:r>
          </a:p>
          <a:p>
            <a:pPr eaLnBrk="1" hangingPunct="1">
              <a:lnSpc>
                <a:spcPct val="90000"/>
              </a:lnSpc>
            </a:pPr>
            <a:r>
              <a:rPr lang="en-US" altLang="en-US" sz="2800" b="1" dirty="0" smtClean="0">
                <a:latin typeface="Arial" pitchFamily="34" charset="0"/>
              </a:rPr>
              <a:t>Individual Education Plan (IEP)</a:t>
            </a:r>
          </a:p>
          <a:p>
            <a:pPr eaLnBrk="1" hangingPunct="1">
              <a:lnSpc>
                <a:spcPct val="90000"/>
              </a:lnSpc>
            </a:pPr>
            <a:r>
              <a:rPr lang="en-US" altLang="en-US" sz="2800" b="1" dirty="0" smtClean="0">
                <a:latin typeface="Arial" pitchFamily="34" charset="0"/>
              </a:rPr>
              <a:t>Records Maintained by Other Agencies (Health Dept., Private Physical Therapy, or Occupational Therapy Services)</a:t>
            </a:r>
          </a:p>
          <a:p>
            <a:pPr eaLnBrk="1" hangingPunct="1">
              <a:lnSpc>
                <a:spcPct val="90000"/>
              </a:lnSpc>
            </a:pPr>
            <a:r>
              <a:rPr lang="en-US" altLang="en-US" sz="2800" b="1" dirty="0" smtClean="0">
                <a:latin typeface="Arial" pitchFamily="34" charset="0"/>
              </a:rPr>
              <a:t>Information the Agency Uses for Educational Purposes (Psychiatric and/or Mental Health Records)</a:t>
            </a:r>
          </a:p>
          <a:p>
            <a:pPr eaLnBrk="1" hangingPunct="1">
              <a:lnSpc>
                <a:spcPct val="90000"/>
              </a:lnSpc>
            </a:pPr>
            <a:r>
              <a:rPr lang="en-US" altLang="en-US" sz="2800" b="1" dirty="0" smtClean="0">
                <a:latin typeface="Arial" pitchFamily="34" charset="0"/>
              </a:rPr>
              <a:t>Discipline Records  </a:t>
            </a:r>
          </a:p>
          <a:p>
            <a:pPr eaLnBrk="1" hangingPunct="1">
              <a:lnSpc>
                <a:spcPct val="90000"/>
              </a:lnSpc>
            </a:pPr>
            <a:r>
              <a:rPr lang="en-US" altLang="en-US" sz="2800" b="1" dirty="0" smtClean="0">
                <a:latin typeface="Arial" pitchFamily="34" charset="0"/>
              </a:rPr>
              <a:t>Digital, computer records, video, audio tape, film</a:t>
            </a:r>
          </a:p>
        </p:txBody>
      </p:sp>
      <p:sp>
        <p:nvSpPr>
          <p:cNvPr id="7171" name="Rectangle 5"/>
          <p:cNvSpPr>
            <a:spLocks noGrp="1" noChangeArrowheads="1"/>
          </p:cNvSpPr>
          <p:nvPr>
            <p:ph type="title"/>
          </p:nvPr>
        </p:nvSpPr>
        <p:spPr/>
        <p:txBody>
          <a:bodyPr>
            <a:normAutofit/>
          </a:bodyPr>
          <a:lstStyle/>
          <a:p>
            <a:pPr eaLnBrk="1" fontAlgn="auto" hangingPunct="1">
              <a:spcAft>
                <a:spcPts val="0"/>
              </a:spcAft>
              <a:defRPr/>
            </a:pPr>
            <a:r>
              <a:rPr lang="en-US" dirty="0" smtClean="0">
                <a:latin typeface="Arial Black" pitchFamily="34" charset="0"/>
              </a:rPr>
              <a:t>Educational Records</a:t>
            </a:r>
          </a:p>
        </p:txBody>
      </p:sp>
    </p:spTree>
    <p:extLst>
      <p:ext uri="{BB962C8B-B14F-4D97-AF65-F5344CB8AC3E}">
        <p14:creationId xmlns:p14="http://schemas.microsoft.com/office/powerpoint/2010/main" val="936760289"/>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animEffect transition="in" filter="strips(downRight)">
                                      <p:cBhvr>
                                        <p:cTn id="11" dur="500"/>
                                        <p:tgtEl>
                                          <p:spTgt spid="9219">
                                            <p:txEl>
                                              <p:pRg st="1" end="1"/>
                                            </p:txEl>
                                          </p:spTgt>
                                        </p:tgtEl>
                                      </p:cBhvr>
                                    </p:animEffect>
                                  </p:childTnLst>
                                </p:cTn>
                              </p:par>
                            </p:childTnLst>
                          </p:cTn>
                        </p:par>
                        <p:par>
                          <p:cTn id="12" fill="hold" nodeType="afterGroup">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animEffect transition="in" filter="strips(downRight)">
                                      <p:cBhvr>
                                        <p:cTn id="15" dur="500"/>
                                        <p:tgtEl>
                                          <p:spTgt spid="9219">
                                            <p:txEl>
                                              <p:pRg st="2" end="2"/>
                                            </p:txEl>
                                          </p:spTgt>
                                        </p:tgtEl>
                                      </p:cBhvr>
                                    </p:animEffect>
                                  </p:childTnLst>
                                </p:cTn>
                              </p:par>
                            </p:childTnLst>
                          </p:cTn>
                        </p:par>
                        <p:par>
                          <p:cTn id="16" fill="hold" nodeType="afterGroup">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animEffect transition="in" filter="strips(downRight)">
                                      <p:cBhvr>
                                        <p:cTn id="19" dur="500"/>
                                        <p:tgtEl>
                                          <p:spTgt spid="9219">
                                            <p:txEl>
                                              <p:pRg st="3" end="3"/>
                                            </p:txEl>
                                          </p:spTgt>
                                        </p:tgtEl>
                                      </p:cBhvr>
                                    </p:animEffect>
                                  </p:childTnLst>
                                </p:cTn>
                              </p:par>
                            </p:childTnLst>
                          </p:cTn>
                        </p:par>
                        <p:par>
                          <p:cTn id="20" fill="hold" nodeType="afterGroup">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animEffect transition="in" filter="strips(downRight)">
                                      <p:cBhvr>
                                        <p:cTn id="23" dur="500"/>
                                        <p:tgtEl>
                                          <p:spTgt spid="9219">
                                            <p:txEl>
                                              <p:pRg st="4" end="4"/>
                                            </p:txEl>
                                          </p:spTgt>
                                        </p:tgtEl>
                                      </p:cBhvr>
                                    </p:animEffect>
                                  </p:childTnLst>
                                </p:cTn>
                              </p:par>
                            </p:childTnLst>
                          </p:cTn>
                        </p:par>
                        <p:par>
                          <p:cTn id="24" fill="hold" nodeType="afterGroup">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animEffect transition="in" filter="strips(downRight)">
                                      <p:cBhvr>
                                        <p:cTn id="27" dur="500"/>
                                        <p:tgtEl>
                                          <p:spTgt spid="9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sz="4000" dirty="0" smtClean="0"/>
              <a:t>Family Educational Rights and Privacy Act (FERPA)</a:t>
            </a:r>
          </a:p>
        </p:txBody>
      </p:sp>
      <p:sp>
        <p:nvSpPr>
          <p:cNvPr id="4099" name="Rectangle 3"/>
          <p:cNvSpPr>
            <a:spLocks noGrp="1" noChangeArrowheads="1"/>
          </p:cNvSpPr>
          <p:nvPr>
            <p:ph type="body" idx="1"/>
          </p:nvPr>
        </p:nvSpPr>
        <p:spPr/>
        <p:txBody>
          <a:bodyPr/>
          <a:lstStyle/>
          <a:p>
            <a:pPr eaLnBrk="1" hangingPunct="1">
              <a:buFontTx/>
              <a:buNone/>
              <a:defRPr/>
            </a:pPr>
            <a:r>
              <a:rPr lang="en-US" b="1" dirty="0" smtClean="0">
                <a:latin typeface="Arial" panose="020B0604020202020204" pitchFamily="34" charset="0"/>
                <a:cs typeface="Arial" panose="020B0604020202020204" pitchFamily="34" charset="0"/>
              </a:rPr>
              <a:t>The Family Educational Rights and Privacy Act (FERPA) is a Federal law that protects the privacy of student education records. The law applies to all schools that receive funds under an applicable program of the U.S. Department of Education</a:t>
            </a:r>
            <a:r>
              <a:rPr lang="en-US" dirty="0" smtClean="0">
                <a:latin typeface="Arial Rounded MT Bold" pitchFamily="34"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defRPr/>
            </a:pPr>
            <a:endParaRPr lang="en-US" dirty="0" smtClean="0"/>
          </a:p>
        </p:txBody>
      </p:sp>
      <p:sp>
        <p:nvSpPr>
          <p:cNvPr id="92163" name="Rectangle 3"/>
          <p:cNvSpPr>
            <a:spLocks noGrp="1" noChangeArrowheads="1"/>
          </p:cNvSpPr>
          <p:nvPr>
            <p:ph type="body" idx="1"/>
          </p:nvPr>
        </p:nvSpPr>
        <p:spPr/>
        <p:txBody>
          <a:bodyPr/>
          <a:lstStyle/>
          <a:p>
            <a:pPr eaLnBrk="1" hangingPunct="1">
              <a:defRPr/>
            </a:pPr>
            <a:r>
              <a:rPr lang="en-US" dirty="0" smtClean="0">
                <a:latin typeface="Arial Rounded MT Bold" pitchFamily="34" charset="0"/>
              </a:rPr>
              <a:t>FERPA gives parents certain rights with respect to their children's education records. These rights transfer to the student when he or she reaches the age of 18 or attends a school beyond the high school level. Students to whom the rights have transferred are "eligible students."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defRPr/>
            </a:pPr>
            <a:r>
              <a:rPr lang="en-US" dirty="0" smtClean="0"/>
              <a:t>Provision of Copy of Records</a:t>
            </a:r>
          </a:p>
        </p:txBody>
      </p:sp>
      <p:sp>
        <p:nvSpPr>
          <p:cNvPr id="93187" name="Rectangle 3"/>
          <p:cNvSpPr>
            <a:spLocks noGrp="1" noChangeArrowheads="1"/>
          </p:cNvSpPr>
          <p:nvPr>
            <p:ph type="body" idx="1"/>
          </p:nvPr>
        </p:nvSpPr>
        <p:spPr/>
        <p:txBody>
          <a:bodyPr/>
          <a:lstStyle/>
          <a:p>
            <a:pPr eaLnBrk="1" hangingPunct="1">
              <a:defRPr/>
            </a:pPr>
            <a:r>
              <a:rPr lang="en-US" dirty="0" smtClean="0">
                <a:latin typeface="Arial Rounded MT Bold" pitchFamily="34" charset="0"/>
              </a:rPr>
              <a:t>Parents or eligible students have the right to inspect and review the student's education records maintained by the school. Schools are not required to provide copies of records unless, for reasons such as great distance, it is impossible for parents or eligible students to review the records. Schools may charge a fee for copies.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defRPr/>
            </a:pPr>
            <a:r>
              <a:rPr lang="en-US" sz="4000" dirty="0" smtClean="0"/>
              <a:t>Amendment of Records at Parent’s Request</a:t>
            </a:r>
          </a:p>
        </p:txBody>
      </p:sp>
      <p:sp>
        <p:nvSpPr>
          <p:cNvPr id="94211" name="Rectangle 3"/>
          <p:cNvSpPr>
            <a:spLocks noGrp="1" noChangeArrowheads="1"/>
          </p:cNvSpPr>
          <p:nvPr>
            <p:ph type="body" idx="1"/>
          </p:nvPr>
        </p:nvSpPr>
        <p:spPr/>
        <p:txBody>
          <a:bodyPr/>
          <a:lstStyle/>
          <a:p>
            <a:pPr eaLnBrk="1" hangingPunct="1">
              <a:lnSpc>
                <a:spcPct val="90000"/>
              </a:lnSpc>
              <a:defRPr/>
            </a:pPr>
            <a:r>
              <a:rPr lang="en-US" sz="2800" dirty="0" smtClean="0">
                <a:latin typeface="Arial Rounded MT Bold" pitchFamily="34" charset="0"/>
              </a:rPr>
              <a:t>Parents or eligible students have the right to request that a school correct records which they believe to be inaccurate or misleading. If the school decides not to amend the record, the parent or eligible student then has the right to a formal hearing. After the hearing, if the school still decides not to amend the record, the parent or eligible student has the right to place a statement with the record setting forth his or her view about the contested information.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amwork">
  <a:themeElements>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Teamwork</Template>
  <TotalTime>2011</TotalTime>
  <Words>841</Words>
  <Application>Microsoft Office PowerPoint</Application>
  <PresentationFormat>Custom</PresentationFormat>
  <Paragraphs>57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Arial Rounded MT Bold</vt:lpstr>
      <vt:lpstr>Garamond</vt:lpstr>
      <vt:lpstr>Teamwork</vt:lpstr>
      <vt:lpstr>  Midfield City Schools Confidentiality Training 2021</vt:lpstr>
      <vt:lpstr> What is Confidentiality? </vt:lpstr>
      <vt:lpstr>What Does Personally Identifiable Information Mean?</vt:lpstr>
      <vt:lpstr>What Are Educational Records?</vt:lpstr>
      <vt:lpstr>Educational Records</vt:lpstr>
      <vt:lpstr>Family Educational Rights and Privacy Act (FERPA)</vt:lpstr>
      <vt:lpstr>PowerPoint Presentation</vt:lpstr>
      <vt:lpstr>Provision of Copy of Records</vt:lpstr>
      <vt:lpstr>Amendment of Records at Parent’s Request</vt:lpstr>
      <vt:lpstr>Release of Information</vt:lpstr>
      <vt:lpstr>PowerPoint Presentation</vt:lpstr>
      <vt:lpstr>PowerPoint Presentation</vt:lpstr>
      <vt:lpstr>Congratulations!</vt:lpstr>
    </vt:vector>
  </TitlesOfParts>
  <Company>Shelby County Board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146</cp:revision>
  <cp:lastPrinted>2016-07-28T20:04:40Z</cp:lastPrinted>
  <dcterms:created xsi:type="dcterms:W3CDTF">2009-08-22T18:28:08Z</dcterms:created>
  <dcterms:modified xsi:type="dcterms:W3CDTF">2021-07-21T04:42:45Z</dcterms:modified>
</cp:coreProperties>
</file>